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3" r:id="rId5"/>
    <p:sldId id="274" r:id="rId6"/>
    <p:sldId id="277" r:id="rId7"/>
    <p:sldId id="276"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1" r:id="rId21"/>
    <p:sldId id="290"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24" r:id="rId41"/>
    <p:sldId id="325" r:id="rId42"/>
    <p:sldId id="326" r:id="rId43"/>
    <p:sldId id="327" r:id="rId44"/>
    <p:sldId id="328" r:id="rId45"/>
    <p:sldId id="329" r:id="rId46"/>
    <p:sldId id="330" r:id="rId47"/>
    <p:sldId id="331" r:id="rId48"/>
    <p:sldId id="332" r:id="rId49"/>
    <p:sldId id="310" r:id="rId50"/>
    <p:sldId id="311" r:id="rId51"/>
    <p:sldId id="312" r:id="rId52"/>
    <p:sldId id="313" r:id="rId53"/>
    <p:sldId id="314" r:id="rId54"/>
    <p:sldId id="333" r:id="rId55"/>
    <p:sldId id="334" r:id="rId56"/>
    <p:sldId id="335" r:id="rId57"/>
    <p:sldId id="336" r:id="rId58"/>
    <p:sldId id="337" r:id="rId59"/>
    <p:sldId id="339" r:id="rId60"/>
    <p:sldId id="340" r:id="rId61"/>
    <p:sldId id="341" r:id="rId62"/>
    <p:sldId id="345" r:id="rId63"/>
    <p:sldId id="346" r:id="rId64"/>
    <p:sldId id="347" r:id="rId65"/>
    <p:sldId id="348" r:id="rId66"/>
    <p:sldId id="349" r:id="rId67"/>
    <p:sldId id="350" r:id="rId68"/>
    <p:sldId id="351" r:id="rId69"/>
    <p:sldId id="352" r:id="rId70"/>
    <p:sldId id="353" r:id="rId71"/>
    <p:sldId id="354" r:id="rId72"/>
    <p:sldId id="355" r:id="rId73"/>
    <p:sldId id="356" r:id="rId74"/>
    <p:sldId id="342" r:id="rId75"/>
    <p:sldId id="316" r:id="rId76"/>
    <p:sldId id="315" r:id="rId77"/>
    <p:sldId id="317" r:id="rId78"/>
    <p:sldId id="344" r:id="rId79"/>
    <p:sldId id="318" r:id="rId80"/>
    <p:sldId id="319" r:id="rId81"/>
    <p:sldId id="320" r:id="rId82"/>
    <p:sldId id="321" r:id="rId83"/>
    <p:sldId id="322" r:id="rId84"/>
    <p:sldId id="323" r:id="rId85"/>
    <p:sldId id="258" r:id="rId86"/>
    <p:sldId id="259" r:id="rId87"/>
    <p:sldId id="260" r:id="rId88"/>
    <p:sldId id="261" r:id="rId89"/>
    <p:sldId id="262"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 id="374" r:id="rId108"/>
    <p:sldId id="375" r:id="rId109"/>
    <p:sldId id="376" r:id="rId110"/>
    <p:sldId id="377" r:id="rId111"/>
    <p:sldId id="378" r:id="rId112"/>
    <p:sldId id="379" r:id="rId113"/>
    <p:sldId id="380" r:id="rId114"/>
    <p:sldId id="381" r:id="rId115"/>
    <p:sldId id="382" r:id="rId116"/>
    <p:sldId id="383" r:id="rId117"/>
    <p:sldId id="384" r:id="rId118"/>
    <p:sldId id="385" r:id="rId119"/>
    <p:sldId id="386" r:id="rId120"/>
    <p:sldId id="387" r:id="rId121"/>
    <p:sldId id="388" r:id="rId122"/>
    <p:sldId id="389" r:id="rId123"/>
    <p:sldId id="390" r:id="rId124"/>
    <p:sldId id="391" r:id="rId125"/>
    <p:sldId id="392" r:id="rId126"/>
    <p:sldId id="393" r:id="rId127"/>
    <p:sldId id="394" r:id="rId128"/>
    <p:sldId id="395" r:id="rId129"/>
    <p:sldId id="405" r:id="rId130"/>
    <p:sldId id="396" r:id="rId131"/>
    <p:sldId id="415" r:id="rId132"/>
    <p:sldId id="404" r:id="rId133"/>
    <p:sldId id="403" r:id="rId134"/>
    <p:sldId id="406" r:id="rId135"/>
    <p:sldId id="407" r:id="rId136"/>
    <p:sldId id="416" r:id="rId137"/>
    <p:sldId id="397" r:id="rId138"/>
    <p:sldId id="398" r:id="rId139"/>
    <p:sldId id="399" r:id="rId140"/>
    <p:sldId id="431" r:id="rId141"/>
    <p:sldId id="432" r:id="rId142"/>
    <p:sldId id="433" r:id="rId143"/>
    <p:sldId id="400" r:id="rId144"/>
    <p:sldId id="401" r:id="rId145"/>
    <p:sldId id="408" r:id="rId146"/>
    <p:sldId id="409" r:id="rId147"/>
    <p:sldId id="417" r:id="rId148"/>
    <p:sldId id="418" r:id="rId149"/>
    <p:sldId id="419" r:id="rId150"/>
    <p:sldId id="420" r:id="rId151"/>
    <p:sldId id="421" r:id="rId152"/>
    <p:sldId id="423" r:id="rId153"/>
    <p:sldId id="422" r:id="rId154"/>
    <p:sldId id="424" r:id="rId155"/>
    <p:sldId id="425" r:id="rId156"/>
    <p:sldId id="426" r:id="rId157"/>
    <p:sldId id="427" r:id="rId158"/>
    <p:sldId id="428" r:id="rId159"/>
    <p:sldId id="429" r:id="rId160"/>
    <p:sldId id="430" r:id="rId161"/>
    <p:sldId id="410" r:id="rId162"/>
    <p:sldId id="411" r:id="rId163"/>
    <p:sldId id="412" r:id="rId164"/>
    <p:sldId id="413" r:id="rId16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94660"/>
  </p:normalViewPr>
  <p:slideViewPr>
    <p:cSldViewPr snapToGrid="0">
      <p:cViewPr varScale="1">
        <p:scale>
          <a:sx n="86" d="100"/>
          <a:sy n="86" d="100"/>
        </p:scale>
        <p:origin x="8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customXml" Target="../customXml/item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customXml" Target="../customXml/item2.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customXml" Target="../customXml/item3.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ABED8-2526-4732-B7FF-87A0CA3F103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3065824-9F46-4EFC-8344-83BDE1A87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3F81D36-F32E-4C1D-B100-7063C8C51264}"/>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482D9897-8F99-4697-964F-351DD67E83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86F5A7-41F7-4A26-9699-CDFFC6853EA4}"/>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4270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5E9941-3E13-49AA-A75D-E76A9647E76F}"/>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9B6589A-A5AF-4366-9B2F-427D49372C1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18A0EDB-2D6F-4D01-BB31-97E19FA17085}"/>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34B66CCA-86D5-4F06-9DEB-C70D9EC50CF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E22720F-1960-4D48-80B2-11B1FC79AB6B}"/>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01752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444874-8DDC-4F0C-9EE2-C0AC0D472B5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5416F33-15C5-44A7-9077-DAB79B310F77}"/>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BF54D1E-73F4-4EE5-B58B-AC4632CC7204}"/>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8E07FBE1-045C-48C8-89C3-4C631D8038B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5A220A-0541-45C7-848C-47A88FDCA92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3143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28DE4-B5FF-46AD-B4D7-429D599DC6A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5EC366-D331-4382-A204-C0C3B338F3A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CFBC67-763A-4C9F-B32B-5530FCA11EBC}"/>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1E086C88-ED36-4C79-A392-37DEB5C9593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9AF3C2F-86A5-40D7-BBCB-A0F3F8487BD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246686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66F50-E754-46F1-97A6-581DC8FECFB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84999C0-5F4D-4D70-9621-CFF408B2FF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981619E4-9BD7-485F-BE26-1315DE6C65BC}"/>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FF9529CE-6EBD-4C61-9756-0C292967B4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D283BAE-39D1-4AB4-9983-B51BB8DB2623}"/>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306754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93784-B5E1-47A8-B66B-3DD40DFA033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52D1575-D3BC-4474-833E-D63BDB3EB2A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FDF12D6-4A26-4CD1-B575-9FA7A0010C3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E1C6EDC-C533-45C7-9C5A-020305F798C1}"/>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6" name="Espaço Reservado para Rodapé 5">
            <a:extLst>
              <a:ext uri="{FF2B5EF4-FFF2-40B4-BE49-F238E27FC236}">
                <a16:creationId xmlns:a16="http://schemas.microsoft.com/office/drawing/2014/main" id="{8F719D25-93F2-4006-9FA8-DC8D62F940D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06CF95E-0D5C-477B-8435-B83910F01CB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3333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D08CC-276F-42D6-B9CC-850725FE00D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A86CDB4-7B3F-49E2-9397-B14E62046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A8D3C69-DC3D-4F66-8269-96CF8F3D283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5E6DFB4-04DD-4E31-B66F-182665060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A95EC9E-57FC-45E7-BCB7-7A00A5FA5A1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DF3C0A8-B23D-440F-86E9-23E6FD5E5E50}"/>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8" name="Espaço Reservado para Rodapé 7">
            <a:extLst>
              <a:ext uri="{FF2B5EF4-FFF2-40B4-BE49-F238E27FC236}">
                <a16:creationId xmlns:a16="http://schemas.microsoft.com/office/drawing/2014/main" id="{47E85290-2CE2-4542-B439-21893865254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C9F9F94-4FFA-4297-B21A-587B3198792A}"/>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1295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A704E-5068-453C-B60A-2C1E3D8C44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5A64A31-A802-422B-B200-E98B1DC9575B}"/>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4" name="Espaço Reservado para Rodapé 3">
            <a:extLst>
              <a:ext uri="{FF2B5EF4-FFF2-40B4-BE49-F238E27FC236}">
                <a16:creationId xmlns:a16="http://schemas.microsoft.com/office/drawing/2014/main" id="{76C8EC63-8734-4A06-B929-F83686DBB1C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8D23056-A3F5-45F0-B8C2-956CD207866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6952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D87D04B-8838-4A2A-8E16-885FCF4A8A86}"/>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3" name="Espaço Reservado para Rodapé 2">
            <a:extLst>
              <a:ext uri="{FF2B5EF4-FFF2-40B4-BE49-F238E27FC236}">
                <a16:creationId xmlns:a16="http://schemas.microsoft.com/office/drawing/2014/main" id="{A041F3E2-54CB-445B-B1DA-0B34DB8EC56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5407AF08-117C-4BB9-A4E6-08C38BD5D162}"/>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4167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FBD82-87CC-4439-AAA6-46B02C51746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6373F37-0EA6-4D2D-998D-369D59913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2AF7718-13B5-49A7-96CE-BECC5D321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D28F74C-E38F-4265-A1CE-F9DFFD4D82E7}"/>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6" name="Espaço Reservado para Rodapé 5">
            <a:extLst>
              <a:ext uri="{FF2B5EF4-FFF2-40B4-BE49-F238E27FC236}">
                <a16:creationId xmlns:a16="http://schemas.microsoft.com/office/drawing/2014/main" id="{A40564BA-49B7-4EEB-A54A-12CA833D96F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28F80FC-CB0A-4EF6-9452-CE0996A6D93E}"/>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18735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FB984-86C4-498A-B042-4985839AF4B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7116B1D-5391-4C45-926B-867D4B8C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62A1132-3C82-437A-A86C-09669255B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1299B4B-F06C-42DA-9F33-A2046B18C458}"/>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6" name="Espaço Reservado para Rodapé 5">
            <a:extLst>
              <a:ext uri="{FF2B5EF4-FFF2-40B4-BE49-F238E27FC236}">
                <a16:creationId xmlns:a16="http://schemas.microsoft.com/office/drawing/2014/main" id="{7269AE63-9F5C-4542-BC0B-18F31BC24F7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7DFB432-6038-4240-BFF6-FC42FA171D39}"/>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3451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0CA731C-5D3F-41AB-A89E-C2623C0EC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4029C71-A034-43F4-8370-BA61BDCB1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E279512-128B-4846-AACE-FC94E9DAA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1B46F2A0-B28E-435B-9F80-4412100F5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7FE6ADD-FD60-4AA5-AD16-3ABDAED20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D9211-D163-4661-9E3B-AFFC154A39F7}" type="slidenum">
              <a:rPr lang="pt-BR" smtClean="0"/>
              <a:t>‹nº›</a:t>
            </a:fld>
            <a:endParaRPr lang="pt-BR"/>
          </a:p>
        </p:txBody>
      </p:sp>
    </p:spTree>
    <p:extLst>
      <p:ext uri="{BB962C8B-B14F-4D97-AF65-F5344CB8AC3E}">
        <p14:creationId xmlns:p14="http://schemas.microsoft.com/office/powerpoint/2010/main" val="2208173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etecgv.com.br/quemsomos-colecao_digital.ph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0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D1213-32D0-45E3-A243-698951A72530}"/>
              </a:ext>
            </a:extLst>
          </p:cNvPr>
          <p:cNvSpPr>
            <a:spLocks noGrp="1"/>
          </p:cNvSpPr>
          <p:nvPr>
            <p:ph type="ctrTitle"/>
          </p:nvPr>
        </p:nvSpPr>
        <p:spPr/>
        <p:txBody>
          <a:bodyPr/>
          <a:lstStyle/>
          <a:p>
            <a:r>
              <a:rPr lang="pt-BR" dirty="0"/>
              <a:t>Automação Industrial 2020</a:t>
            </a:r>
          </a:p>
        </p:txBody>
      </p:sp>
      <p:sp>
        <p:nvSpPr>
          <p:cNvPr id="3" name="Subtítulo 2">
            <a:extLst>
              <a:ext uri="{FF2B5EF4-FFF2-40B4-BE49-F238E27FC236}">
                <a16:creationId xmlns:a16="http://schemas.microsoft.com/office/drawing/2014/main" id="{A01E1F10-D42E-4454-99B3-3C6241CF8918}"/>
              </a:ext>
            </a:extLst>
          </p:cNvPr>
          <p:cNvSpPr>
            <a:spLocks noGrp="1"/>
          </p:cNvSpPr>
          <p:nvPr>
            <p:ph type="subTitle" idx="1"/>
          </p:nvPr>
        </p:nvSpPr>
        <p:spPr>
          <a:xfrm>
            <a:off x="1524000" y="3602037"/>
            <a:ext cx="9144000" cy="2026405"/>
          </a:xfrm>
        </p:spPr>
        <p:txBody>
          <a:bodyPr>
            <a:normAutofit fontScale="62500" lnSpcReduction="20000"/>
          </a:bodyPr>
          <a:lstStyle/>
          <a:p>
            <a:r>
              <a:rPr lang="pt-BR" dirty="0"/>
              <a:t>Slides baseados na Apostila Eletrônica Volume 6</a:t>
            </a:r>
          </a:p>
          <a:p>
            <a:r>
              <a:rPr lang="pt-BR" dirty="0"/>
              <a:t>do Centro Paula Souza de autoria de:</a:t>
            </a:r>
          </a:p>
          <a:p>
            <a:r>
              <a:rPr lang="pt-BR" dirty="0"/>
              <a:t>Ismael Moura Parede</a:t>
            </a:r>
          </a:p>
          <a:p>
            <a:r>
              <a:rPr lang="pt-BR" dirty="0"/>
              <a:t>Luiz Eduardo Lemes Gomes</a:t>
            </a:r>
          </a:p>
          <a:p>
            <a:r>
              <a:rPr lang="pt-BR" dirty="0"/>
              <a:t>Edson Horta (coautor)</a:t>
            </a:r>
          </a:p>
          <a:p>
            <a:r>
              <a:rPr lang="pt-BR" dirty="0"/>
              <a:t>Baixada no link: </a:t>
            </a:r>
            <a:r>
              <a:rPr lang="pt-BR" dirty="0">
                <a:hlinkClick r:id="rId2"/>
              </a:rPr>
              <a:t>http://www.etecgv.com.br/quemsomos-colecao_digital.php</a:t>
            </a:r>
            <a:endParaRPr lang="pt-BR" dirty="0"/>
          </a:p>
          <a:p>
            <a:r>
              <a:rPr lang="pt-BR" dirty="0"/>
              <a:t>Em 26/06/2020</a:t>
            </a:r>
          </a:p>
          <a:p>
            <a:endParaRPr lang="pt-BR" dirty="0"/>
          </a:p>
        </p:txBody>
      </p:sp>
    </p:spTree>
    <p:extLst>
      <p:ext uri="{BB962C8B-B14F-4D97-AF65-F5344CB8AC3E}">
        <p14:creationId xmlns:p14="http://schemas.microsoft.com/office/powerpoint/2010/main" val="2433327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3.2 Bloco de memória</a:t>
            </a:r>
          </a:p>
          <a:p>
            <a:pPr marL="0" indent="0">
              <a:buNone/>
            </a:pPr>
            <a:r>
              <a:rPr lang="pt-BR" dirty="0"/>
              <a:t>A memória armazena os programas desenvolvidos pelo usuário e pelo fabricante.</a:t>
            </a:r>
          </a:p>
          <a:p>
            <a:pPr marL="0" indent="0">
              <a:buNone/>
            </a:pPr>
            <a:r>
              <a:rPr lang="pt-BR" dirty="0"/>
              <a:t>Esse componente desempenha as funções de armazenamento:</a:t>
            </a:r>
          </a:p>
          <a:p>
            <a:pPr marL="0" indent="0">
              <a:buNone/>
            </a:pPr>
            <a:r>
              <a:rPr lang="pt-BR" dirty="0"/>
              <a:t>• Do programa desenvolvido pelo fabricante (firmware).</a:t>
            </a:r>
          </a:p>
          <a:p>
            <a:pPr marL="0" indent="0">
              <a:buNone/>
            </a:pPr>
            <a:r>
              <a:rPr lang="pt-BR" dirty="0"/>
              <a:t>• Do código do programa desenvolvido pelo usuário.</a:t>
            </a:r>
          </a:p>
          <a:p>
            <a:pPr marL="0" indent="0">
              <a:buNone/>
            </a:pPr>
            <a:r>
              <a:rPr lang="pt-BR" dirty="0"/>
              <a:t>• Dos dados do programa desenvolvido pelo usuário.</a:t>
            </a:r>
          </a:p>
          <a:p>
            <a:pPr marL="0" indent="0">
              <a:buNone/>
            </a:pPr>
            <a:r>
              <a:rPr lang="pt-BR" dirty="0"/>
              <a:t>A memória do CLP é organizada de maneira hierárquica: o nível superior, que fica junto ao processador, é constituído dos registradores do processador; depois, vem a memória cache; em seguida, a memória principal, que normalmente utiliza memória de acesso aleatório (RAM). Essa hierarquia continua com as memórias ROM, EPROM, EEPROM e Flash, que armazenam os programas desenvolvidos pelo fabricante.</a:t>
            </a:r>
          </a:p>
        </p:txBody>
      </p:sp>
    </p:spTree>
    <p:extLst>
      <p:ext uri="{BB962C8B-B14F-4D97-AF65-F5344CB8AC3E}">
        <p14:creationId xmlns:p14="http://schemas.microsoft.com/office/powerpoint/2010/main" val="29933443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971783"/>
          </a:xfrm>
        </p:spPr>
        <p:txBody>
          <a:bodyPr>
            <a:normAutofit/>
          </a:bodyPr>
          <a:lstStyle/>
          <a:p>
            <a:r>
              <a:rPr lang="pt-BR" sz="2400"/>
              <a:t>2. Funcionamento da instrução NF e da saída simples.</a:t>
            </a:r>
          </a:p>
          <a:p>
            <a:r>
              <a:rPr lang="pt-BR" sz="2400"/>
              <a:t>Faça o diagrama Ladder para o circuito da figura 5.20.</a:t>
            </a:r>
            <a:endParaRPr lang="pt-BR" sz="2400" dirty="0"/>
          </a:p>
        </p:txBody>
      </p:sp>
      <p:pic>
        <p:nvPicPr>
          <p:cNvPr id="2" name="Imagem 1">
            <a:extLst>
              <a:ext uri="{FF2B5EF4-FFF2-40B4-BE49-F238E27FC236}">
                <a16:creationId xmlns:a16="http://schemas.microsoft.com/office/drawing/2014/main" id="{2A87A541-A8FC-4F96-BE4B-3955EE4F9AD8}"/>
              </a:ext>
            </a:extLst>
          </p:cNvPr>
          <p:cNvPicPr>
            <a:picLocks noChangeAspect="1"/>
          </p:cNvPicPr>
          <p:nvPr/>
        </p:nvPicPr>
        <p:blipFill>
          <a:blip r:embed="rId2"/>
          <a:stretch>
            <a:fillRect/>
          </a:stretch>
        </p:blipFill>
        <p:spPr>
          <a:xfrm>
            <a:off x="1133844" y="1849884"/>
            <a:ext cx="2142016" cy="2122364"/>
          </a:xfrm>
          <a:prstGeom prst="rect">
            <a:avLst/>
          </a:prstGeom>
        </p:spPr>
      </p:pic>
      <p:pic>
        <p:nvPicPr>
          <p:cNvPr id="4" name="Imagem 3">
            <a:extLst>
              <a:ext uri="{FF2B5EF4-FFF2-40B4-BE49-F238E27FC236}">
                <a16:creationId xmlns:a16="http://schemas.microsoft.com/office/drawing/2014/main" id="{1125C37A-B5F6-4AAA-A61D-0D42E93E8DF9}"/>
              </a:ext>
            </a:extLst>
          </p:cNvPr>
          <p:cNvPicPr>
            <a:picLocks noChangeAspect="1"/>
          </p:cNvPicPr>
          <p:nvPr/>
        </p:nvPicPr>
        <p:blipFill>
          <a:blip r:embed="rId3"/>
          <a:stretch>
            <a:fillRect/>
          </a:stretch>
        </p:blipFill>
        <p:spPr>
          <a:xfrm>
            <a:off x="1133844" y="4221007"/>
            <a:ext cx="2314575" cy="1381125"/>
          </a:xfrm>
          <a:prstGeom prst="rect">
            <a:avLst/>
          </a:prstGeom>
        </p:spPr>
      </p:pic>
      <p:sp>
        <p:nvSpPr>
          <p:cNvPr id="6" name="CaixaDeTexto 5">
            <a:extLst>
              <a:ext uri="{FF2B5EF4-FFF2-40B4-BE49-F238E27FC236}">
                <a16:creationId xmlns:a16="http://schemas.microsoft.com/office/drawing/2014/main" id="{B0757E89-DFF9-4877-8822-6C9D5E95E706}"/>
              </a:ext>
            </a:extLst>
          </p:cNvPr>
          <p:cNvSpPr txBox="1"/>
          <p:nvPr/>
        </p:nvSpPr>
        <p:spPr>
          <a:xfrm>
            <a:off x="3748596" y="1547335"/>
            <a:ext cx="8023194" cy="1938992"/>
          </a:xfrm>
          <a:prstGeom prst="rect">
            <a:avLst/>
          </a:prstGeom>
          <a:noFill/>
        </p:spPr>
        <p:txBody>
          <a:bodyPr wrap="square">
            <a:spAutoFit/>
          </a:bodyPr>
          <a:lstStyle/>
          <a:p>
            <a:r>
              <a:rPr lang="pt-BR" sz="2400" dirty="0"/>
              <a:t>Solução:</a:t>
            </a:r>
          </a:p>
          <a:p>
            <a:r>
              <a:rPr lang="pt-BR" sz="2400" dirty="0"/>
              <a:t>Inicie a programação pela tabela de endereços, símbolos e comentários (tabela 5.2). Quanto mais informações forem incluídas no diagrama, mais fácil será modificá-lo caso necessário.</a:t>
            </a:r>
          </a:p>
        </p:txBody>
      </p:sp>
      <p:pic>
        <p:nvPicPr>
          <p:cNvPr id="8" name="Imagem 7">
            <a:extLst>
              <a:ext uri="{FF2B5EF4-FFF2-40B4-BE49-F238E27FC236}">
                <a16:creationId xmlns:a16="http://schemas.microsoft.com/office/drawing/2014/main" id="{D2AF2F0B-DCEA-4806-B0E2-32789C639C36}"/>
              </a:ext>
            </a:extLst>
          </p:cNvPr>
          <p:cNvPicPr>
            <a:picLocks noChangeAspect="1"/>
          </p:cNvPicPr>
          <p:nvPr/>
        </p:nvPicPr>
        <p:blipFill>
          <a:blip r:embed="rId4"/>
          <a:stretch>
            <a:fillRect/>
          </a:stretch>
        </p:blipFill>
        <p:spPr>
          <a:xfrm>
            <a:off x="3744157" y="3486327"/>
            <a:ext cx="6915150" cy="1743075"/>
          </a:xfrm>
          <a:prstGeom prst="rect">
            <a:avLst/>
          </a:prstGeom>
        </p:spPr>
      </p:pic>
      <p:pic>
        <p:nvPicPr>
          <p:cNvPr id="9" name="Imagem 8">
            <a:extLst>
              <a:ext uri="{FF2B5EF4-FFF2-40B4-BE49-F238E27FC236}">
                <a16:creationId xmlns:a16="http://schemas.microsoft.com/office/drawing/2014/main" id="{02585D0B-7DC5-44EE-BD3E-6E40C41E71D9}"/>
              </a:ext>
            </a:extLst>
          </p:cNvPr>
          <p:cNvPicPr>
            <a:picLocks noChangeAspect="1"/>
          </p:cNvPicPr>
          <p:nvPr/>
        </p:nvPicPr>
        <p:blipFill>
          <a:blip r:embed="rId5"/>
          <a:stretch>
            <a:fillRect/>
          </a:stretch>
        </p:blipFill>
        <p:spPr>
          <a:xfrm>
            <a:off x="6103398" y="5321762"/>
            <a:ext cx="1800225" cy="1104900"/>
          </a:xfrm>
          <a:prstGeom prst="rect">
            <a:avLst/>
          </a:prstGeom>
        </p:spPr>
      </p:pic>
    </p:spTree>
    <p:extLst>
      <p:ext uri="{BB962C8B-B14F-4D97-AF65-F5344CB8AC3E}">
        <p14:creationId xmlns:p14="http://schemas.microsoft.com/office/powerpoint/2010/main" val="18590967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em </a:t>
            </a:r>
            <a:r>
              <a:rPr lang="pt-BR" sz="2400" dirty="0" err="1"/>
              <a:t>Ladder</a:t>
            </a:r>
            <a:r>
              <a:rPr lang="pt-BR" sz="2400" dirty="0"/>
              <a:t> para o circuito, apresentado na figura 5.21, mostra que a saída simples (Q0.0) será </a:t>
            </a:r>
            <a:r>
              <a:rPr lang="pt-BR" sz="2400" dirty="0" err="1"/>
              <a:t>desacionada</a:t>
            </a:r>
            <a:r>
              <a:rPr lang="pt-BR" sz="2400" dirty="0"/>
              <a:t> (nível lógico “0”) somente quando a entrada (I0.0) for acionada, ou seja, quando estiver em nível lógico “1”. Portanto, a saída é o oposto da entrada.</a:t>
            </a:r>
          </a:p>
        </p:txBody>
      </p:sp>
      <p:pic>
        <p:nvPicPr>
          <p:cNvPr id="2" name="Imagem 1">
            <a:extLst>
              <a:ext uri="{FF2B5EF4-FFF2-40B4-BE49-F238E27FC236}">
                <a16:creationId xmlns:a16="http://schemas.microsoft.com/office/drawing/2014/main" id="{391DF53C-3132-427B-A6E1-076147FFDB28}"/>
              </a:ext>
            </a:extLst>
          </p:cNvPr>
          <p:cNvPicPr>
            <a:picLocks noChangeAspect="1"/>
          </p:cNvPicPr>
          <p:nvPr/>
        </p:nvPicPr>
        <p:blipFill>
          <a:blip r:embed="rId2"/>
          <a:stretch>
            <a:fillRect/>
          </a:stretch>
        </p:blipFill>
        <p:spPr>
          <a:xfrm>
            <a:off x="1453348" y="1534206"/>
            <a:ext cx="8880260" cy="5039709"/>
          </a:xfrm>
          <a:prstGeom prst="rect">
            <a:avLst/>
          </a:prstGeom>
        </p:spPr>
      </p:pic>
    </p:spTree>
    <p:extLst>
      <p:ext uri="{BB962C8B-B14F-4D97-AF65-F5344CB8AC3E}">
        <p14:creationId xmlns:p14="http://schemas.microsoft.com/office/powerpoint/2010/main" val="23284160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31C0808-C4BF-4235-84AC-1B78C2507301}"/>
              </a:ext>
            </a:extLst>
          </p:cNvPr>
          <p:cNvPicPr>
            <a:picLocks noGrp="1" noChangeAspect="1"/>
          </p:cNvPicPr>
          <p:nvPr>
            <p:ph idx="1"/>
          </p:nvPr>
        </p:nvPicPr>
        <p:blipFill>
          <a:blip r:embed="rId2"/>
          <a:stretch>
            <a:fillRect/>
          </a:stretch>
        </p:blipFill>
        <p:spPr>
          <a:xfrm>
            <a:off x="865247" y="386009"/>
            <a:ext cx="10116432" cy="6146321"/>
          </a:xfrm>
          <a:prstGeom prst="rect">
            <a:avLst/>
          </a:prstGeom>
        </p:spPr>
      </p:pic>
    </p:spTree>
    <p:extLst>
      <p:ext uri="{BB962C8B-B14F-4D97-AF65-F5344CB8AC3E}">
        <p14:creationId xmlns:p14="http://schemas.microsoft.com/office/powerpoint/2010/main" val="5326821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3. Funcionamento da instrução NA e da saída complementar.</a:t>
            </a:r>
          </a:p>
          <a:p>
            <a:r>
              <a:rPr lang="pt-BR" sz="2400" dirty="0"/>
              <a:t>Faça o diagrama </a:t>
            </a:r>
            <a:r>
              <a:rPr lang="pt-BR" sz="2400" dirty="0" err="1"/>
              <a:t>Ladder</a:t>
            </a:r>
            <a:r>
              <a:rPr lang="pt-BR" sz="2400" dirty="0"/>
              <a:t> para o circuito da figura 5.24.</a:t>
            </a:r>
          </a:p>
        </p:txBody>
      </p:sp>
      <p:pic>
        <p:nvPicPr>
          <p:cNvPr id="2" name="Imagem 1">
            <a:extLst>
              <a:ext uri="{FF2B5EF4-FFF2-40B4-BE49-F238E27FC236}">
                <a16:creationId xmlns:a16="http://schemas.microsoft.com/office/drawing/2014/main" id="{0B916273-1056-4B3C-8BC5-0B3E8AC63BFC}"/>
              </a:ext>
            </a:extLst>
          </p:cNvPr>
          <p:cNvPicPr>
            <a:picLocks noChangeAspect="1"/>
          </p:cNvPicPr>
          <p:nvPr/>
        </p:nvPicPr>
        <p:blipFill>
          <a:blip r:embed="rId2"/>
          <a:stretch>
            <a:fillRect/>
          </a:stretch>
        </p:blipFill>
        <p:spPr>
          <a:xfrm>
            <a:off x="651907" y="1419918"/>
            <a:ext cx="8163619" cy="5150573"/>
          </a:xfrm>
          <a:prstGeom prst="rect">
            <a:avLst/>
          </a:prstGeom>
        </p:spPr>
      </p:pic>
    </p:spTree>
    <p:extLst>
      <p:ext uri="{BB962C8B-B14F-4D97-AF65-F5344CB8AC3E}">
        <p14:creationId xmlns:p14="http://schemas.microsoft.com/office/powerpoint/2010/main" val="646794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0B3E61E-8B67-475E-9E32-C76028F0AE45}"/>
              </a:ext>
            </a:extLst>
          </p:cNvPr>
          <p:cNvPicPr>
            <a:picLocks noGrp="1" noChangeAspect="1"/>
          </p:cNvPicPr>
          <p:nvPr>
            <p:ph idx="1"/>
          </p:nvPr>
        </p:nvPicPr>
        <p:blipFill>
          <a:blip r:embed="rId2"/>
          <a:stretch>
            <a:fillRect/>
          </a:stretch>
        </p:blipFill>
        <p:spPr>
          <a:xfrm>
            <a:off x="480396" y="311598"/>
            <a:ext cx="11529505" cy="3772130"/>
          </a:xfrm>
          <a:prstGeom prst="rect">
            <a:avLst/>
          </a:prstGeom>
        </p:spPr>
      </p:pic>
    </p:spTree>
    <p:extLst>
      <p:ext uri="{BB962C8B-B14F-4D97-AF65-F5344CB8AC3E}">
        <p14:creationId xmlns:p14="http://schemas.microsoft.com/office/powerpoint/2010/main" val="18216391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AEA6B74-D1C2-41F1-A8A3-A8FE60EF6083}"/>
              </a:ext>
            </a:extLst>
          </p:cNvPr>
          <p:cNvPicPr>
            <a:picLocks noGrp="1" noChangeAspect="1"/>
          </p:cNvPicPr>
          <p:nvPr>
            <p:ph idx="1"/>
          </p:nvPr>
        </p:nvPicPr>
        <p:blipFill>
          <a:blip r:embed="rId2"/>
          <a:stretch>
            <a:fillRect/>
          </a:stretch>
        </p:blipFill>
        <p:spPr>
          <a:xfrm>
            <a:off x="554885" y="302812"/>
            <a:ext cx="11043767" cy="4437864"/>
          </a:xfrm>
          <a:prstGeom prst="rect">
            <a:avLst/>
          </a:prstGeom>
        </p:spPr>
      </p:pic>
    </p:spTree>
    <p:extLst>
      <p:ext uri="{BB962C8B-B14F-4D97-AF65-F5344CB8AC3E}">
        <p14:creationId xmlns:p14="http://schemas.microsoft.com/office/powerpoint/2010/main" val="25658058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04BFE9-9C04-4F94-952D-E2E9B6CEE7CF}"/>
              </a:ext>
            </a:extLst>
          </p:cNvPr>
          <p:cNvPicPr>
            <a:picLocks noGrp="1" noChangeAspect="1"/>
          </p:cNvPicPr>
          <p:nvPr>
            <p:ph idx="1"/>
          </p:nvPr>
        </p:nvPicPr>
        <p:blipFill>
          <a:blip r:embed="rId2"/>
          <a:stretch>
            <a:fillRect/>
          </a:stretch>
        </p:blipFill>
        <p:spPr>
          <a:xfrm>
            <a:off x="532321" y="361858"/>
            <a:ext cx="11123459" cy="6056697"/>
          </a:xfrm>
          <a:prstGeom prst="rect">
            <a:avLst/>
          </a:prstGeom>
        </p:spPr>
      </p:pic>
    </p:spTree>
    <p:extLst>
      <p:ext uri="{BB962C8B-B14F-4D97-AF65-F5344CB8AC3E}">
        <p14:creationId xmlns:p14="http://schemas.microsoft.com/office/powerpoint/2010/main" val="27989319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9B0AA59-CA4D-4CAE-9B7C-E65905CC272B}"/>
              </a:ext>
            </a:extLst>
          </p:cNvPr>
          <p:cNvPicPr>
            <a:picLocks noGrp="1" noChangeAspect="1"/>
          </p:cNvPicPr>
          <p:nvPr>
            <p:ph idx="1"/>
          </p:nvPr>
        </p:nvPicPr>
        <p:blipFill>
          <a:blip r:embed="rId2"/>
          <a:stretch>
            <a:fillRect/>
          </a:stretch>
        </p:blipFill>
        <p:spPr>
          <a:xfrm>
            <a:off x="583020" y="186509"/>
            <a:ext cx="10558455" cy="6462586"/>
          </a:xfrm>
          <a:prstGeom prst="rect">
            <a:avLst/>
          </a:prstGeom>
        </p:spPr>
      </p:pic>
    </p:spTree>
    <p:extLst>
      <p:ext uri="{BB962C8B-B14F-4D97-AF65-F5344CB8AC3E}">
        <p14:creationId xmlns:p14="http://schemas.microsoft.com/office/powerpoint/2010/main" val="24622731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diagrama de estado da entrada por borda positiva (I0.0) e da saída simples(Q0.0), apresentado na figura 5.30, demonstra a aplicação dessa instrução.</a:t>
            </a:r>
          </a:p>
          <a:p>
            <a:r>
              <a:rPr lang="pt-BR" sz="2400" dirty="0"/>
              <a:t>Observe que, quando a entrada (I0.0) é acionada, ou seja, na passagem do nível lógico “0” para o “1”, na saída associada a essa entrada aparece um pulso com duração de 1 </a:t>
            </a:r>
            <a:r>
              <a:rPr lang="pt-BR" sz="2400" dirty="0" err="1"/>
              <a:t>scan</a:t>
            </a:r>
            <a:endParaRPr lang="pt-BR" sz="2400" dirty="0"/>
          </a:p>
          <a:p>
            <a:r>
              <a:rPr lang="pt-BR" sz="2400" dirty="0"/>
              <a:t> Na descida, na passagem do nível lógico “1” para o “0”, nada acontece à saída.</a:t>
            </a:r>
          </a:p>
        </p:txBody>
      </p:sp>
      <p:pic>
        <p:nvPicPr>
          <p:cNvPr id="2" name="Imagem 1">
            <a:extLst>
              <a:ext uri="{FF2B5EF4-FFF2-40B4-BE49-F238E27FC236}">
                <a16:creationId xmlns:a16="http://schemas.microsoft.com/office/drawing/2014/main" id="{71CADAAA-2AC7-4410-A10E-7BE04992636B}"/>
              </a:ext>
            </a:extLst>
          </p:cNvPr>
          <p:cNvPicPr>
            <a:picLocks noChangeAspect="1"/>
          </p:cNvPicPr>
          <p:nvPr/>
        </p:nvPicPr>
        <p:blipFill>
          <a:blip r:embed="rId2"/>
          <a:stretch>
            <a:fillRect/>
          </a:stretch>
        </p:blipFill>
        <p:spPr>
          <a:xfrm>
            <a:off x="689637" y="2702696"/>
            <a:ext cx="10315575" cy="3086100"/>
          </a:xfrm>
          <a:prstGeom prst="rect">
            <a:avLst/>
          </a:prstGeom>
        </p:spPr>
      </p:pic>
    </p:spTree>
    <p:extLst>
      <p:ext uri="{BB962C8B-B14F-4D97-AF65-F5344CB8AC3E}">
        <p14:creationId xmlns:p14="http://schemas.microsoft.com/office/powerpoint/2010/main" val="40854993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9D1F97E-C2F0-4EE9-B169-566CD9AF3358}"/>
              </a:ext>
            </a:extLst>
          </p:cNvPr>
          <p:cNvPicPr>
            <a:picLocks noGrp="1" noChangeAspect="1"/>
          </p:cNvPicPr>
          <p:nvPr>
            <p:ph idx="1"/>
          </p:nvPr>
        </p:nvPicPr>
        <p:blipFill>
          <a:blip r:embed="rId2"/>
          <a:stretch>
            <a:fillRect/>
          </a:stretch>
        </p:blipFill>
        <p:spPr>
          <a:xfrm>
            <a:off x="573519" y="375961"/>
            <a:ext cx="10870833" cy="5891674"/>
          </a:xfrm>
          <a:prstGeom prst="rect">
            <a:avLst/>
          </a:prstGeom>
        </p:spPr>
      </p:pic>
    </p:spTree>
    <p:extLst>
      <p:ext uri="{BB962C8B-B14F-4D97-AF65-F5344CB8AC3E}">
        <p14:creationId xmlns:p14="http://schemas.microsoft.com/office/powerpoint/2010/main" val="272467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A memória é um componente com grande variedade de tipos, tecnologias, organizações, desempenho e custos, em comparação com outros componentes do CLP.</a:t>
            </a:r>
          </a:p>
          <a:p>
            <a:pPr marL="0" indent="0">
              <a:buNone/>
            </a:pPr>
            <a:r>
              <a:rPr lang="pt-BR" dirty="0"/>
              <a:t>Apesar dessas diversidades técnicas, nenhuma das tecnologias de memórias satisfaz totalmente todos os requisitos de armazenamento de dados dos CLPs.</a:t>
            </a:r>
          </a:p>
          <a:p>
            <a:pPr marL="0" indent="0">
              <a:buNone/>
            </a:pPr>
            <a:r>
              <a:rPr lang="pt-BR" dirty="0"/>
              <a:t> Assim, um sistema de CLP típico é equipado com uma hierarquia de subsistemas de memórias, algumas internas, diretamente acessíveis pelo processador, e outras externas, acessíveis pelo processador por meio de um módulo de E/S.</a:t>
            </a:r>
          </a:p>
          <a:p>
            <a:pPr marL="0" indent="0">
              <a:buNone/>
            </a:pPr>
            <a:r>
              <a:rPr lang="pt-BR" dirty="0"/>
              <a:t>Em geral, a memória RAM é usada para o desenvolvimento inicial e teste do programa, pois permite que este seja alterado com facilidade.</a:t>
            </a:r>
          </a:p>
          <a:p>
            <a:pPr marL="0" indent="0">
              <a:buNone/>
            </a:pPr>
            <a:r>
              <a:rPr lang="pt-BR" dirty="0"/>
              <a:t>Existe uma tendência em implementar memória RAM com CMOS (alimentada por bateria reserva recarregável ou de longa vida) que armazena as informações por mais de um ano, em razão do baixíssimo consumo de potência, ou memórias retentivas especiais que dispensam o uso de baterias.</a:t>
            </a:r>
          </a:p>
        </p:txBody>
      </p:sp>
    </p:spTree>
    <p:extLst>
      <p:ext uri="{BB962C8B-B14F-4D97-AF65-F5344CB8AC3E}">
        <p14:creationId xmlns:p14="http://schemas.microsoft.com/office/powerpoint/2010/main" val="42418842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07DAD47-80AD-47AB-8EF0-F65501D460B3}"/>
              </a:ext>
            </a:extLst>
          </p:cNvPr>
          <p:cNvPicPr>
            <a:picLocks noGrp="1" noChangeAspect="1"/>
          </p:cNvPicPr>
          <p:nvPr>
            <p:ph idx="1"/>
          </p:nvPr>
        </p:nvPicPr>
        <p:blipFill>
          <a:blip r:embed="rId2"/>
          <a:stretch>
            <a:fillRect/>
          </a:stretch>
        </p:blipFill>
        <p:spPr>
          <a:xfrm>
            <a:off x="582357" y="667073"/>
            <a:ext cx="11027285" cy="5523853"/>
          </a:xfrm>
          <a:prstGeom prst="rect">
            <a:avLst/>
          </a:prstGeom>
        </p:spPr>
      </p:pic>
    </p:spTree>
    <p:extLst>
      <p:ext uri="{BB962C8B-B14F-4D97-AF65-F5344CB8AC3E}">
        <p14:creationId xmlns:p14="http://schemas.microsoft.com/office/powerpoint/2010/main" val="14547751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5.7 Saída Set e saída Reset</a:t>
            </a:r>
          </a:p>
          <a:p>
            <a:r>
              <a:rPr lang="pt-BR" sz="2000" dirty="0"/>
              <a:t>As instruções set e reset são utilizadas para memorização dos sinais de saída do CLP.</a:t>
            </a:r>
          </a:p>
          <a:p>
            <a:r>
              <a:rPr lang="pt-BR" sz="2000" dirty="0"/>
              <a:t>A instrução Set (figura 5.34) serve para acionar e manter acionado um operando de saída quando, na entrada associada a ela, houver um pulso (passagem do nível lógico “0” para o “1”).</a:t>
            </a:r>
          </a:p>
          <a:p>
            <a:r>
              <a:rPr lang="pt-BR" sz="2000" dirty="0"/>
              <a:t>Mesmo que a entrada associada à instrução set passe para o nível lógico “0” (transição do nível lógico “1” para o “0”), a saída permanecerá acionada.</a:t>
            </a:r>
          </a:p>
          <a:p>
            <a:r>
              <a:rPr lang="pt-BR" sz="2000" dirty="0"/>
              <a:t>A instrução Reset (figura 5.35) serve para </a:t>
            </a:r>
            <a:r>
              <a:rPr lang="pt-BR" sz="2000" dirty="0" err="1"/>
              <a:t>desacionar</a:t>
            </a:r>
            <a:r>
              <a:rPr lang="pt-BR" sz="2000" dirty="0"/>
              <a:t> e manter </a:t>
            </a:r>
            <a:r>
              <a:rPr lang="pt-BR" sz="2000" dirty="0" err="1"/>
              <a:t>desacionado</a:t>
            </a:r>
            <a:r>
              <a:rPr lang="pt-BR" sz="2000" dirty="0"/>
              <a:t> um operando de saída quando, na entrada associada a ela, houver um pulso (passagem do nível lógico “0” para o “1”).</a:t>
            </a:r>
          </a:p>
          <a:p>
            <a:r>
              <a:rPr lang="pt-BR" sz="2000" dirty="0"/>
              <a:t>A instrução Reset permanecerá em “0” mesmo que a entrada associada a ela passe para o nível lógico “0” (transição do nível lógico “1” para o “0”).</a:t>
            </a:r>
          </a:p>
        </p:txBody>
      </p:sp>
      <p:pic>
        <p:nvPicPr>
          <p:cNvPr id="2" name="Imagem 1">
            <a:extLst>
              <a:ext uri="{FF2B5EF4-FFF2-40B4-BE49-F238E27FC236}">
                <a16:creationId xmlns:a16="http://schemas.microsoft.com/office/drawing/2014/main" id="{BF322FE6-70B5-43C3-8D47-4D1E4788F2A8}"/>
              </a:ext>
            </a:extLst>
          </p:cNvPr>
          <p:cNvPicPr>
            <a:picLocks noChangeAspect="1"/>
          </p:cNvPicPr>
          <p:nvPr/>
        </p:nvPicPr>
        <p:blipFill>
          <a:blip r:embed="rId2"/>
          <a:stretch>
            <a:fillRect/>
          </a:stretch>
        </p:blipFill>
        <p:spPr>
          <a:xfrm>
            <a:off x="2053377" y="4573895"/>
            <a:ext cx="1533525" cy="923925"/>
          </a:xfrm>
          <a:prstGeom prst="rect">
            <a:avLst/>
          </a:prstGeom>
        </p:spPr>
      </p:pic>
      <p:pic>
        <p:nvPicPr>
          <p:cNvPr id="4" name="Imagem 3">
            <a:extLst>
              <a:ext uri="{FF2B5EF4-FFF2-40B4-BE49-F238E27FC236}">
                <a16:creationId xmlns:a16="http://schemas.microsoft.com/office/drawing/2014/main" id="{5E215B96-FC54-4BDE-8929-6C048B099BEE}"/>
              </a:ext>
            </a:extLst>
          </p:cNvPr>
          <p:cNvPicPr>
            <a:picLocks noChangeAspect="1"/>
          </p:cNvPicPr>
          <p:nvPr/>
        </p:nvPicPr>
        <p:blipFill>
          <a:blip r:embed="rId3"/>
          <a:stretch>
            <a:fillRect/>
          </a:stretch>
        </p:blipFill>
        <p:spPr>
          <a:xfrm>
            <a:off x="7443186" y="4492932"/>
            <a:ext cx="1371600" cy="1085850"/>
          </a:xfrm>
          <a:prstGeom prst="rect">
            <a:avLst/>
          </a:prstGeom>
        </p:spPr>
      </p:pic>
      <p:pic>
        <p:nvPicPr>
          <p:cNvPr id="5" name="Imagem 4">
            <a:extLst>
              <a:ext uri="{FF2B5EF4-FFF2-40B4-BE49-F238E27FC236}">
                <a16:creationId xmlns:a16="http://schemas.microsoft.com/office/drawing/2014/main" id="{A626568F-88D9-48CE-9DB0-4E65ED60485E}"/>
              </a:ext>
            </a:extLst>
          </p:cNvPr>
          <p:cNvPicPr>
            <a:picLocks noChangeAspect="1"/>
          </p:cNvPicPr>
          <p:nvPr/>
        </p:nvPicPr>
        <p:blipFill>
          <a:blip r:embed="rId4"/>
          <a:stretch>
            <a:fillRect/>
          </a:stretch>
        </p:blipFill>
        <p:spPr>
          <a:xfrm>
            <a:off x="3502703" y="4573895"/>
            <a:ext cx="1800225" cy="1123950"/>
          </a:xfrm>
          <a:prstGeom prst="rect">
            <a:avLst/>
          </a:prstGeom>
        </p:spPr>
      </p:pic>
      <p:pic>
        <p:nvPicPr>
          <p:cNvPr id="6" name="Imagem 5">
            <a:extLst>
              <a:ext uri="{FF2B5EF4-FFF2-40B4-BE49-F238E27FC236}">
                <a16:creationId xmlns:a16="http://schemas.microsoft.com/office/drawing/2014/main" id="{F349A5D1-BD21-4272-99F8-5155F31C3BC7}"/>
              </a:ext>
            </a:extLst>
          </p:cNvPr>
          <p:cNvPicPr>
            <a:picLocks noChangeAspect="1"/>
          </p:cNvPicPr>
          <p:nvPr/>
        </p:nvPicPr>
        <p:blipFill>
          <a:blip r:embed="rId5"/>
          <a:stretch>
            <a:fillRect/>
          </a:stretch>
        </p:blipFill>
        <p:spPr>
          <a:xfrm>
            <a:off x="9271848" y="4331007"/>
            <a:ext cx="1733550" cy="1247775"/>
          </a:xfrm>
          <a:prstGeom prst="rect">
            <a:avLst/>
          </a:prstGeom>
        </p:spPr>
      </p:pic>
    </p:spTree>
    <p:extLst>
      <p:ext uri="{BB962C8B-B14F-4D97-AF65-F5344CB8AC3E}">
        <p14:creationId xmlns:p14="http://schemas.microsoft.com/office/powerpoint/2010/main" val="7157332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81AF7F0-4CB8-498C-A6F0-437BACAF94E3}"/>
              </a:ext>
            </a:extLst>
          </p:cNvPr>
          <p:cNvSpPr txBox="1"/>
          <p:nvPr/>
        </p:nvSpPr>
        <p:spPr>
          <a:xfrm>
            <a:off x="440615" y="4992729"/>
            <a:ext cx="11153621" cy="1323439"/>
          </a:xfrm>
          <a:prstGeom prst="rect">
            <a:avLst/>
          </a:prstGeom>
          <a:noFill/>
        </p:spPr>
        <p:txBody>
          <a:bodyPr wrap="square">
            <a:spAutoFit/>
          </a:bodyPr>
          <a:lstStyle/>
          <a:p>
            <a:pPr marL="342900" indent="-342900">
              <a:buFont typeface="Arial" panose="020B0604020202020204" pitchFamily="34" charset="0"/>
              <a:buChar char="•"/>
            </a:pPr>
            <a:r>
              <a:rPr lang="pt-BR" sz="2000" dirty="0"/>
              <a:t>Analisando o diagrama de estado do programa da figura 5.36, pode-se notar que a saída set, carga (Q0.0), é acionada quando a entrada liga (I0.0) passa do nível lógico “0” para o “1” e permanece acionada mesmo quando a entrada liga (I0.0) passa para o nível lógico “0”.</a:t>
            </a:r>
          </a:p>
          <a:p>
            <a:pPr marL="342900" indent="-342900">
              <a:buFont typeface="Arial" panose="020B0604020202020204" pitchFamily="34" charset="0"/>
              <a:buChar char="•"/>
            </a:pPr>
            <a:r>
              <a:rPr lang="pt-BR" sz="2000" dirty="0"/>
              <a:t>A saída carga (Q0.0) só será desligada quando a entrada desliga (I0.1) for acionada (figura 5.37).</a:t>
            </a:r>
          </a:p>
        </p:txBody>
      </p:sp>
      <p:sp>
        <p:nvSpPr>
          <p:cNvPr id="7" name="Espaço Reservado para Conteúdo 6">
            <a:extLst>
              <a:ext uri="{FF2B5EF4-FFF2-40B4-BE49-F238E27FC236}">
                <a16:creationId xmlns:a16="http://schemas.microsoft.com/office/drawing/2014/main" id="{91998530-A8E1-4B4F-8747-AD4614D949EE}"/>
              </a:ext>
            </a:extLst>
          </p:cNvPr>
          <p:cNvSpPr>
            <a:spLocks noGrp="1"/>
          </p:cNvSpPr>
          <p:nvPr>
            <p:ph idx="1"/>
          </p:nvPr>
        </p:nvSpPr>
        <p:spPr>
          <a:xfrm>
            <a:off x="527480" y="245400"/>
            <a:ext cx="10818181" cy="4351338"/>
          </a:xfrm>
        </p:spPr>
        <p:txBody>
          <a:bodyPr>
            <a:normAutofit/>
          </a:bodyPr>
          <a:lstStyle/>
          <a:p>
            <a:r>
              <a:rPr lang="pt-BR" sz="2000" dirty="0"/>
              <a:t>Em resumo, a saída set liga um operando quando a entrada associada a ele passa do nível lógico “0” para o “1”, e a saída reset desliga o operando quando a entrada associada a ele passa de “0” para “1” (figura 5.36).</a:t>
            </a:r>
          </a:p>
        </p:txBody>
      </p:sp>
      <p:pic>
        <p:nvPicPr>
          <p:cNvPr id="8" name="Imagem 7">
            <a:extLst>
              <a:ext uri="{FF2B5EF4-FFF2-40B4-BE49-F238E27FC236}">
                <a16:creationId xmlns:a16="http://schemas.microsoft.com/office/drawing/2014/main" id="{0A741B71-FCF8-4354-A75A-CE34E0A32285}"/>
              </a:ext>
            </a:extLst>
          </p:cNvPr>
          <p:cNvPicPr>
            <a:picLocks noChangeAspect="1"/>
          </p:cNvPicPr>
          <p:nvPr/>
        </p:nvPicPr>
        <p:blipFill>
          <a:blip r:embed="rId2"/>
          <a:stretch>
            <a:fillRect/>
          </a:stretch>
        </p:blipFill>
        <p:spPr>
          <a:xfrm>
            <a:off x="942606" y="1750750"/>
            <a:ext cx="7794770" cy="2563797"/>
          </a:xfrm>
          <a:prstGeom prst="rect">
            <a:avLst/>
          </a:prstGeom>
        </p:spPr>
      </p:pic>
      <p:sp>
        <p:nvSpPr>
          <p:cNvPr id="10" name="CaixaDeTexto 9">
            <a:extLst>
              <a:ext uri="{FF2B5EF4-FFF2-40B4-BE49-F238E27FC236}">
                <a16:creationId xmlns:a16="http://schemas.microsoft.com/office/drawing/2014/main" id="{1730AD89-287B-41C4-9C9F-8136ED2E6627}"/>
              </a:ext>
            </a:extLst>
          </p:cNvPr>
          <p:cNvSpPr txBox="1"/>
          <p:nvPr/>
        </p:nvSpPr>
        <p:spPr>
          <a:xfrm>
            <a:off x="9117461" y="1750750"/>
            <a:ext cx="2643326" cy="923330"/>
          </a:xfrm>
          <a:prstGeom prst="rect">
            <a:avLst/>
          </a:prstGeom>
          <a:noFill/>
        </p:spPr>
        <p:txBody>
          <a:bodyPr wrap="square">
            <a:spAutoFit/>
          </a:bodyPr>
          <a:lstStyle/>
          <a:p>
            <a:r>
              <a:rPr lang="pt-BR" dirty="0"/>
              <a:t>Figura 5.36</a:t>
            </a:r>
          </a:p>
          <a:p>
            <a:r>
              <a:rPr lang="pt-BR" dirty="0"/>
              <a:t>Lógica </a:t>
            </a:r>
            <a:r>
              <a:rPr lang="pt-BR" dirty="0" err="1"/>
              <a:t>Ladder</a:t>
            </a:r>
            <a:r>
              <a:rPr lang="pt-BR" dirty="0"/>
              <a:t> utilizando</a:t>
            </a:r>
          </a:p>
          <a:p>
            <a:r>
              <a:rPr lang="pt-BR" dirty="0"/>
              <a:t>as saídas Set e Reset.</a:t>
            </a:r>
          </a:p>
        </p:txBody>
      </p:sp>
    </p:spTree>
    <p:extLst>
      <p:ext uri="{BB962C8B-B14F-4D97-AF65-F5344CB8AC3E}">
        <p14:creationId xmlns:p14="http://schemas.microsoft.com/office/powerpoint/2010/main" val="15450017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EFF1CBC-A866-48AA-86BE-C317390DB9A8}"/>
              </a:ext>
            </a:extLst>
          </p:cNvPr>
          <p:cNvPicPr>
            <a:picLocks noGrp="1" noChangeAspect="1"/>
          </p:cNvPicPr>
          <p:nvPr>
            <p:ph idx="1"/>
          </p:nvPr>
        </p:nvPicPr>
        <p:blipFill>
          <a:blip r:embed="rId2"/>
          <a:stretch>
            <a:fillRect/>
          </a:stretch>
        </p:blipFill>
        <p:spPr>
          <a:xfrm>
            <a:off x="532275" y="1255683"/>
            <a:ext cx="10651663" cy="3946632"/>
          </a:xfrm>
          <a:prstGeom prst="rect">
            <a:avLst/>
          </a:prstGeom>
        </p:spPr>
      </p:pic>
    </p:spTree>
    <p:extLst>
      <p:ext uri="{BB962C8B-B14F-4D97-AF65-F5344CB8AC3E}">
        <p14:creationId xmlns:p14="http://schemas.microsoft.com/office/powerpoint/2010/main" val="2196931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5A15E70-CC31-450F-9602-851FAD588652}"/>
              </a:ext>
            </a:extLst>
          </p:cNvPr>
          <p:cNvPicPr>
            <a:picLocks noGrp="1" noChangeAspect="1"/>
          </p:cNvPicPr>
          <p:nvPr>
            <p:ph idx="1"/>
          </p:nvPr>
        </p:nvPicPr>
        <p:blipFill>
          <a:blip r:embed="rId2"/>
          <a:stretch>
            <a:fillRect/>
          </a:stretch>
        </p:blipFill>
        <p:spPr>
          <a:xfrm>
            <a:off x="520160" y="409667"/>
            <a:ext cx="10898205" cy="5707048"/>
          </a:xfrm>
          <a:prstGeom prst="rect">
            <a:avLst/>
          </a:prstGeom>
        </p:spPr>
      </p:pic>
    </p:spTree>
    <p:extLst>
      <p:ext uri="{BB962C8B-B14F-4D97-AF65-F5344CB8AC3E}">
        <p14:creationId xmlns:p14="http://schemas.microsoft.com/office/powerpoint/2010/main" val="23208944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6DF677E-868D-4E06-89E5-8756A98CF902}"/>
              </a:ext>
            </a:extLst>
          </p:cNvPr>
          <p:cNvPicPr>
            <a:picLocks noGrp="1" noChangeAspect="1"/>
          </p:cNvPicPr>
          <p:nvPr>
            <p:ph idx="1"/>
          </p:nvPr>
        </p:nvPicPr>
        <p:blipFill>
          <a:blip r:embed="rId2"/>
          <a:stretch>
            <a:fillRect/>
          </a:stretch>
        </p:blipFill>
        <p:spPr>
          <a:xfrm>
            <a:off x="315419" y="350159"/>
            <a:ext cx="11295510" cy="5802065"/>
          </a:xfrm>
          <a:prstGeom prst="rect">
            <a:avLst/>
          </a:prstGeom>
        </p:spPr>
      </p:pic>
    </p:spTree>
    <p:extLst>
      <p:ext uri="{BB962C8B-B14F-4D97-AF65-F5344CB8AC3E}">
        <p14:creationId xmlns:p14="http://schemas.microsoft.com/office/powerpoint/2010/main" val="15294828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C9258C5-F0C3-49A3-94AA-42A6B80C34B2}"/>
              </a:ext>
            </a:extLst>
          </p:cNvPr>
          <p:cNvPicPr>
            <a:picLocks noGrp="1" noChangeAspect="1"/>
          </p:cNvPicPr>
          <p:nvPr>
            <p:ph idx="1"/>
          </p:nvPr>
        </p:nvPicPr>
        <p:blipFill>
          <a:blip r:embed="rId2"/>
          <a:stretch>
            <a:fillRect/>
          </a:stretch>
        </p:blipFill>
        <p:spPr>
          <a:xfrm>
            <a:off x="688004" y="212972"/>
            <a:ext cx="10446730" cy="6454158"/>
          </a:xfrm>
          <a:prstGeom prst="rect">
            <a:avLst/>
          </a:prstGeom>
        </p:spPr>
      </p:pic>
    </p:spTree>
    <p:extLst>
      <p:ext uri="{BB962C8B-B14F-4D97-AF65-F5344CB8AC3E}">
        <p14:creationId xmlns:p14="http://schemas.microsoft.com/office/powerpoint/2010/main" val="3505363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6208D1A-8DB3-41A2-8E3E-48FBE8A28DC7}"/>
              </a:ext>
            </a:extLst>
          </p:cNvPr>
          <p:cNvPicPr>
            <a:picLocks noGrp="1" noChangeAspect="1"/>
          </p:cNvPicPr>
          <p:nvPr>
            <p:ph idx="1"/>
          </p:nvPr>
        </p:nvPicPr>
        <p:blipFill>
          <a:blip r:embed="rId2"/>
          <a:stretch>
            <a:fillRect/>
          </a:stretch>
        </p:blipFill>
        <p:spPr>
          <a:xfrm>
            <a:off x="2107200" y="284163"/>
            <a:ext cx="7993475" cy="6356350"/>
          </a:xfrm>
          <a:prstGeom prst="rect">
            <a:avLst/>
          </a:prstGeom>
        </p:spPr>
      </p:pic>
    </p:spTree>
    <p:extLst>
      <p:ext uri="{BB962C8B-B14F-4D97-AF65-F5344CB8AC3E}">
        <p14:creationId xmlns:p14="http://schemas.microsoft.com/office/powerpoint/2010/main" val="36169075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DEF7A1D-B3FF-4FF1-97BF-FB818C017F49}"/>
              </a:ext>
            </a:extLst>
          </p:cNvPr>
          <p:cNvPicPr>
            <a:picLocks noGrp="1" noChangeAspect="1"/>
          </p:cNvPicPr>
          <p:nvPr>
            <p:ph idx="1"/>
          </p:nvPr>
        </p:nvPicPr>
        <p:blipFill>
          <a:blip r:embed="rId2"/>
          <a:stretch>
            <a:fillRect/>
          </a:stretch>
        </p:blipFill>
        <p:spPr>
          <a:xfrm>
            <a:off x="646206" y="454472"/>
            <a:ext cx="11172312" cy="5564588"/>
          </a:xfrm>
          <a:prstGeom prst="rect">
            <a:avLst/>
          </a:prstGeom>
        </p:spPr>
      </p:pic>
    </p:spTree>
    <p:extLst>
      <p:ext uri="{BB962C8B-B14F-4D97-AF65-F5344CB8AC3E}">
        <p14:creationId xmlns:p14="http://schemas.microsoft.com/office/powerpoint/2010/main" val="519396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B514789-9D98-4BB8-AD89-9DE615EE81B1}"/>
              </a:ext>
            </a:extLst>
          </p:cNvPr>
          <p:cNvPicPr>
            <a:picLocks noGrp="1" noChangeAspect="1"/>
          </p:cNvPicPr>
          <p:nvPr>
            <p:ph idx="1"/>
          </p:nvPr>
        </p:nvPicPr>
        <p:blipFill>
          <a:blip r:embed="rId2"/>
          <a:stretch>
            <a:fillRect/>
          </a:stretch>
        </p:blipFill>
        <p:spPr>
          <a:xfrm>
            <a:off x="1370383" y="250825"/>
            <a:ext cx="6644009" cy="6356350"/>
          </a:xfrm>
          <a:prstGeom prst="rect">
            <a:avLst/>
          </a:prstGeom>
        </p:spPr>
      </p:pic>
      <p:pic>
        <p:nvPicPr>
          <p:cNvPr id="4" name="Imagem 3">
            <a:extLst>
              <a:ext uri="{FF2B5EF4-FFF2-40B4-BE49-F238E27FC236}">
                <a16:creationId xmlns:a16="http://schemas.microsoft.com/office/drawing/2014/main" id="{5B8D6FA3-60CF-4962-A230-FB69EE763CBE}"/>
              </a:ext>
            </a:extLst>
          </p:cNvPr>
          <p:cNvPicPr>
            <a:picLocks noChangeAspect="1"/>
          </p:cNvPicPr>
          <p:nvPr/>
        </p:nvPicPr>
        <p:blipFill>
          <a:blip r:embed="rId3"/>
          <a:stretch>
            <a:fillRect/>
          </a:stretch>
        </p:blipFill>
        <p:spPr>
          <a:xfrm>
            <a:off x="8445623" y="456368"/>
            <a:ext cx="2438400" cy="742950"/>
          </a:xfrm>
          <a:prstGeom prst="rect">
            <a:avLst/>
          </a:prstGeom>
        </p:spPr>
      </p:pic>
    </p:spTree>
    <p:extLst>
      <p:ext uri="{BB962C8B-B14F-4D97-AF65-F5344CB8AC3E}">
        <p14:creationId xmlns:p14="http://schemas.microsoft.com/office/powerpoint/2010/main" val="696088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r>
              <a:rPr lang="pt-BR" dirty="0"/>
              <a:t>Além de armazenar o programa, o CLP utiliza a memória para outras funções, como:</a:t>
            </a:r>
          </a:p>
          <a:p>
            <a:pPr lvl="1"/>
            <a:endParaRPr lang="pt-BR" dirty="0"/>
          </a:p>
          <a:p>
            <a:pPr marL="457200" lvl="1" indent="0">
              <a:buNone/>
            </a:pPr>
            <a:r>
              <a:rPr lang="pt-BR" dirty="0"/>
              <a:t>• Armazenar temporariamente o status dos canais E/S – RAM E/S.</a:t>
            </a:r>
          </a:p>
          <a:p>
            <a:pPr marL="457200" lvl="1" indent="0">
              <a:buNone/>
            </a:pPr>
            <a:r>
              <a:rPr lang="pt-BR" dirty="0"/>
              <a:t>• Armazenar temporariamente o status de funções internas, como temporizadores e contadores.</a:t>
            </a:r>
          </a:p>
          <a:p>
            <a:pPr marL="457200" lvl="1" indent="0">
              <a:buNone/>
            </a:pPr>
            <a:endParaRPr lang="pt-BR" dirty="0"/>
          </a:p>
          <a:p>
            <a:r>
              <a:rPr lang="pt-BR" dirty="0"/>
              <a:t>Como essas funções utilizam dados variáveis, é necessário o uso de memória RAM.</a:t>
            </a:r>
          </a:p>
          <a:p>
            <a:r>
              <a:rPr lang="pt-BR" dirty="0"/>
              <a:t>Um CLP pequeno ou simples geralmente possui tamanho fixo de memória devido às dimensões físicas da unidade. Para esse modelo, a capacidade de memória varia entre 300 e 1 000 instruções, dependendo do fabricante.</a:t>
            </a:r>
          </a:p>
          <a:p>
            <a:r>
              <a:rPr lang="pt-BR" dirty="0"/>
              <a:t>Essa memória pode parecer insuficiente, mas estima-se que 90% de todas as tarefas</a:t>
            </a:r>
          </a:p>
          <a:p>
            <a:r>
              <a:rPr lang="pt-BR" dirty="0"/>
              <a:t>de controle binário podem ser resolvidas usando menos de 1 000 instruções, de modo que sobra bastante memória para atender às necessidades da maioria dos usuários.</a:t>
            </a:r>
          </a:p>
          <a:p>
            <a:r>
              <a:rPr lang="pt-BR" dirty="0"/>
              <a:t>Um CLP maior usa módulos de memória entre 1 e 64 K, permitindo que o sistema seja expandido pela colocação de cartões de memória RAM ou PROM no bastidor.</a:t>
            </a:r>
          </a:p>
          <a:p>
            <a:r>
              <a:rPr lang="pt-BR" dirty="0"/>
              <a:t>Como os custos das memórias de circuito integrado (CI) são acessíveis, os fabricantes de CLPs estão aumentando a oferta de memória de programas em seus produtos.</a:t>
            </a:r>
          </a:p>
        </p:txBody>
      </p:sp>
    </p:spTree>
    <p:extLst>
      <p:ext uri="{BB962C8B-B14F-4D97-AF65-F5344CB8AC3E}">
        <p14:creationId xmlns:p14="http://schemas.microsoft.com/office/powerpoint/2010/main" val="28159381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3DAE2EE-6E2B-4EB5-8FC1-F8A47A6F6AE9}"/>
              </a:ext>
            </a:extLst>
          </p:cNvPr>
          <p:cNvPicPr>
            <a:picLocks noGrp="1" noChangeAspect="1"/>
          </p:cNvPicPr>
          <p:nvPr>
            <p:ph idx="1"/>
          </p:nvPr>
        </p:nvPicPr>
        <p:blipFill>
          <a:blip r:embed="rId2"/>
          <a:stretch>
            <a:fillRect/>
          </a:stretch>
        </p:blipFill>
        <p:spPr>
          <a:xfrm>
            <a:off x="582860" y="217179"/>
            <a:ext cx="7708884" cy="1587738"/>
          </a:xfrm>
          <a:prstGeom prst="rect">
            <a:avLst/>
          </a:prstGeom>
        </p:spPr>
      </p:pic>
      <p:pic>
        <p:nvPicPr>
          <p:cNvPr id="4" name="Imagem 3">
            <a:extLst>
              <a:ext uri="{FF2B5EF4-FFF2-40B4-BE49-F238E27FC236}">
                <a16:creationId xmlns:a16="http://schemas.microsoft.com/office/drawing/2014/main" id="{45C1B553-D18D-4D8D-AFE6-766E78E5B4CD}"/>
              </a:ext>
            </a:extLst>
          </p:cNvPr>
          <p:cNvPicPr>
            <a:picLocks noChangeAspect="1"/>
          </p:cNvPicPr>
          <p:nvPr/>
        </p:nvPicPr>
        <p:blipFill>
          <a:blip r:embed="rId3"/>
          <a:stretch>
            <a:fillRect/>
          </a:stretch>
        </p:blipFill>
        <p:spPr>
          <a:xfrm>
            <a:off x="582860" y="2000250"/>
            <a:ext cx="9163050" cy="4857750"/>
          </a:xfrm>
          <a:prstGeom prst="rect">
            <a:avLst/>
          </a:prstGeom>
        </p:spPr>
      </p:pic>
    </p:spTree>
    <p:extLst>
      <p:ext uri="{BB962C8B-B14F-4D97-AF65-F5344CB8AC3E}">
        <p14:creationId xmlns:p14="http://schemas.microsoft.com/office/powerpoint/2010/main" val="11062764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6107978-6858-40AF-8999-EF9C79CE5C44}"/>
              </a:ext>
            </a:extLst>
          </p:cNvPr>
          <p:cNvPicPr>
            <a:picLocks noGrp="1" noChangeAspect="1"/>
          </p:cNvPicPr>
          <p:nvPr>
            <p:ph idx="1"/>
          </p:nvPr>
        </p:nvPicPr>
        <p:blipFill>
          <a:blip r:embed="rId2"/>
          <a:stretch>
            <a:fillRect/>
          </a:stretch>
        </p:blipFill>
        <p:spPr>
          <a:xfrm>
            <a:off x="812707" y="377254"/>
            <a:ext cx="10319672" cy="5917013"/>
          </a:xfrm>
          <a:prstGeom prst="rect">
            <a:avLst/>
          </a:prstGeom>
        </p:spPr>
      </p:pic>
    </p:spTree>
    <p:extLst>
      <p:ext uri="{BB962C8B-B14F-4D97-AF65-F5344CB8AC3E}">
        <p14:creationId xmlns:p14="http://schemas.microsoft.com/office/powerpoint/2010/main" val="18017541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No exemplo, alguns importantes conceitos de comandos elétricos são utilizados na primeira linha (</a:t>
            </a:r>
            <a:r>
              <a:rPr lang="pt-BR" sz="2000" dirty="0" err="1"/>
              <a:t>rung</a:t>
            </a:r>
            <a:r>
              <a:rPr lang="pt-BR" sz="2000" dirty="0"/>
              <a:t>).</a:t>
            </a:r>
          </a:p>
          <a:p>
            <a:r>
              <a:rPr lang="pt-BR" sz="2000" dirty="0"/>
              <a:t>A memória (M00) está associada em série com o endereço liga (I0.0).</a:t>
            </a:r>
          </a:p>
          <a:p>
            <a:r>
              <a:rPr lang="pt-BR" sz="2000" dirty="0"/>
              <a:t>Essa linha só será verdadeira se a memória (M00) não estiver acionada, estabelecendo uma dependência de funcionamento, ou seja, a máquina (Q0.0) somente será acionada se a memória (M00) estiver </a:t>
            </a:r>
            <a:r>
              <a:rPr lang="pt-BR" sz="2000" dirty="0" err="1"/>
              <a:t>desacionada</a:t>
            </a:r>
            <a:r>
              <a:rPr lang="pt-BR" sz="2000" dirty="0"/>
              <a:t>.</a:t>
            </a:r>
          </a:p>
          <a:p>
            <a:r>
              <a:rPr lang="pt-BR" sz="2000" dirty="0"/>
              <a:t>Ainda na lógica 1, a segunda linha utiliza o conceito de selo elétrico executado pelo endereço de saída da máquina (Q0.0).</a:t>
            </a:r>
          </a:p>
          <a:p>
            <a:r>
              <a:rPr lang="pt-BR" sz="2000" dirty="0"/>
              <a:t>Essa lógica depende apenas do endereço liga (I0.0) para acionar a saída, que se mantém fechada por meio do endereço de saída da máquina (Q0.0) realocado como entrada. O desligamento da máquina depende do endereço desliga (I0.1) ou do endereço de memória (M00).</a:t>
            </a:r>
          </a:p>
          <a:p>
            <a:r>
              <a:rPr lang="pt-BR" sz="2000" dirty="0"/>
              <a:t>Na lógica 2, o contador foi parametrizado para contar até 6.</a:t>
            </a:r>
          </a:p>
          <a:p>
            <a:r>
              <a:rPr lang="pt-BR" sz="2000" dirty="0"/>
              <a:t>Quando o valor atual atinge o valor do </a:t>
            </a:r>
            <a:r>
              <a:rPr lang="pt-BR" sz="2000" dirty="0" err="1"/>
              <a:t>preset</a:t>
            </a:r>
            <a:r>
              <a:rPr lang="pt-BR" sz="2000" dirty="0"/>
              <a:t>, a saída (E) do contador vai para nível lógico "1", acionando a memória (M00), também com nível lógico "1". Ao ser acionada, desliga o selo da lógica 1.</a:t>
            </a:r>
          </a:p>
          <a:p>
            <a:endParaRPr lang="pt-BR" sz="2000" dirty="0"/>
          </a:p>
        </p:txBody>
      </p:sp>
    </p:spTree>
    <p:extLst>
      <p:ext uri="{BB962C8B-B14F-4D97-AF65-F5344CB8AC3E}">
        <p14:creationId xmlns:p14="http://schemas.microsoft.com/office/powerpoint/2010/main" val="15743881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Os pulsos para a contagem são fornecidos pelo sensor (I0.2), mas somente são válidos quando a entrada de máquina (Q0.0) está acionada, ou seja, no nível lógico "1".</a:t>
            </a:r>
          </a:p>
          <a:p>
            <a:r>
              <a:rPr lang="pt-BR" sz="2000" dirty="0"/>
              <a:t>Quando a memória (M00) é acionada, o sistema fica paralisado, podendo ser reiniciado ao acionar o operando desliga (I0.1), que </a:t>
            </a:r>
            <a:r>
              <a:rPr lang="pt-BR" sz="2000" dirty="0" err="1"/>
              <a:t>resseta</a:t>
            </a:r>
            <a:r>
              <a:rPr lang="pt-BR" sz="2000" dirty="0"/>
              <a:t> o contador e prepara a lógica "1" para ser acionada.</a:t>
            </a:r>
          </a:p>
          <a:p>
            <a:r>
              <a:rPr lang="pt-BR" sz="2000" dirty="0"/>
              <a:t>O operando liga (I0.0) reinicia o processo. A figura 5.42 mostra o diagrama de estado.</a:t>
            </a:r>
          </a:p>
        </p:txBody>
      </p:sp>
      <p:pic>
        <p:nvPicPr>
          <p:cNvPr id="7" name="Imagem 6">
            <a:extLst>
              <a:ext uri="{FF2B5EF4-FFF2-40B4-BE49-F238E27FC236}">
                <a16:creationId xmlns:a16="http://schemas.microsoft.com/office/drawing/2014/main" id="{C8CAB0B3-6CE3-4715-B4DB-F8AFC5C64534}"/>
              </a:ext>
            </a:extLst>
          </p:cNvPr>
          <p:cNvPicPr>
            <a:picLocks noChangeAspect="1"/>
          </p:cNvPicPr>
          <p:nvPr/>
        </p:nvPicPr>
        <p:blipFill>
          <a:blip r:embed="rId2"/>
          <a:stretch>
            <a:fillRect/>
          </a:stretch>
        </p:blipFill>
        <p:spPr>
          <a:xfrm>
            <a:off x="1413537" y="2427163"/>
            <a:ext cx="8867775" cy="4010025"/>
          </a:xfrm>
          <a:prstGeom prst="rect">
            <a:avLst/>
          </a:prstGeom>
        </p:spPr>
      </p:pic>
    </p:spTree>
    <p:extLst>
      <p:ext uri="{BB962C8B-B14F-4D97-AF65-F5344CB8AC3E}">
        <p14:creationId xmlns:p14="http://schemas.microsoft.com/office/powerpoint/2010/main" val="1020475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01359CE-7BCC-4874-A288-F0B0CF5E2DDA}"/>
              </a:ext>
            </a:extLst>
          </p:cNvPr>
          <p:cNvPicPr>
            <a:picLocks noGrp="1" noChangeAspect="1"/>
          </p:cNvPicPr>
          <p:nvPr>
            <p:ph idx="1"/>
          </p:nvPr>
        </p:nvPicPr>
        <p:blipFill>
          <a:blip r:embed="rId2"/>
          <a:stretch>
            <a:fillRect/>
          </a:stretch>
        </p:blipFill>
        <p:spPr>
          <a:xfrm>
            <a:off x="671035" y="273682"/>
            <a:ext cx="10956298" cy="5922932"/>
          </a:xfrm>
          <a:prstGeom prst="rect">
            <a:avLst/>
          </a:prstGeom>
        </p:spPr>
      </p:pic>
    </p:spTree>
    <p:extLst>
      <p:ext uri="{BB962C8B-B14F-4D97-AF65-F5344CB8AC3E}">
        <p14:creationId xmlns:p14="http://schemas.microsoft.com/office/powerpoint/2010/main" val="27274968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2409ABF-463D-4266-B832-BDB224062296}"/>
              </a:ext>
            </a:extLst>
          </p:cNvPr>
          <p:cNvPicPr>
            <a:picLocks noChangeAspect="1"/>
          </p:cNvPicPr>
          <p:nvPr/>
        </p:nvPicPr>
        <p:blipFill>
          <a:blip r:embed="rId2"/>
          <a:stretch>
            <a:fillRect/>
          </a:stretch>
        </p:blipFill>
        <p:spPr>
          <a:xfrm>
            <a:off x="6096000" y="1461640"/>
            <a:ext cx="5695625" cy="3417375"/>
          </a:xfrm>
          <a:prstGeom prst="rect">
            <a:avLst/>
          </a:prstGeom>
        </p:spPr>
      </p:pic>
      <p:pic>
        <p:nvPicPr>
          <p:cNvPr id="7" name="Espaço Reservado para Conteúdo 6">
            <a:extLst>
              <a:ext uri="{FF2B5EF4-FFF2-40B4-BE49-F238E27FC236}">
                <a16:creationId xmlns:a16="http://schemas.microsoft.com/office/drawing/2014/main" id="{58C9F9AF-0B69-4C5A-A135-5DC1A94B1AB0}"/>
              </a:ext>
            </a:extLst>
          </p:cNvPr>
          <p:cNvPicPr>
            <a:picLocks noGrp="1" noChangeAspect="1"/>
          </p:cNvPicPr>
          <p:nvPr>
            <p:ph idx="1"/>
          </p:nvPr>
        </p:nvPicPr>
        <p:blipFill>
          <a:blip r:embed="rId3"/>
          <a:stretch>
            <a:fillRect/>
          </a:stretch>
        </p:blipFill>
        <p:spPr>
          <a:xfrm>
            <a:off x="274856" y="1550417"/>
            <a:ext cx="5680482" cy="4850383"/>
          </a:xfrm>
          <a:prstGeom prst="rect">
            <a:avLst/>
          </a:prstGeom>
        </p:spPr>
      </p:pic>
      <p:sp>
        <p:nvSpPr>
          <p:cNvPr id="9" name="CaixaDeTexto 8">
            <a:extLst>
              <a:ext uri="{FF2B5EF4-FFF2-40B4-BE49-F238E27FC236}">
                <a16:creationId xmlns:a16="http://schemas.microsoft.com/office/drawing/2014/main" id="{443D88C2-DF1A-4F51-BFCD-DBFDCA24BB53}"/>
              </a:ext>
            </a:extLst>
          </p:cNvPr>
          <p:cNvSpPr txBox="1"/>
          <p:nvPr/>
        </p:nvSpPr>
        <p:spPr>
          <a:xfrm>
            <a:off x="375081" y="422688"/>
            <a:ext cx="7552678" cy="400110"/>
          </a:xfrm>
          <a:prstGeom prst="rect">
            <a:avLst/>
          </a:prstGeom>
          <a:noFill/>
        </p:spPr>
        <p:txBody>
          <a:bodyPr wrap="square">
            <a:spAutoFit/>
          </a:bodyPr>
          <a:lstStyle/>
          <a:p>
            <a:r>
              <a:rPr lang="pt-BR" sz="2000" dirty="0"/>
              <a:t>A tabela 5.7 apresenta os parâmetros do contador DOWN.</a:t>
            </a:r>
          </a:p>
        </p:txBody>
      </p:sp>
      <p:sp>
        <p:nvSpPr>
          <p:cNvPr id="11" name="CaixaDeTexto 10">
            <a:extLst>
              <a:ext uri="{FF2B5EF4-FFF2-40B4-BE49-F238E27FC236}">
                <a16:creationId xmlns:a16="http://schemas.microsoft.com/office/drawing/2014/main" id="{11DB928D-0ED3-4E38-BC5A-769F3F6F05EE}"/>
              </a:ext>
            </a:extLst>
          </p:cNvPr>
          <p:cNvSpPr txBox="1"/>
          <p:nvPr/>
        </p:nvSpPr>
        <p:spPr>
          <a:xfrm>
            <a:off x="6962312" y="5126828"/>
            <a:ext cx="4596414" cy="369332"/>
          </a:xfrm>
          <a:prstGeom prst="rect">
            <a:avLst/>
          </a:prstGeom>
          <a:noFill/>
        </p:spPr>
        <p:txBody>
          <a:bodyPr wrap="square">
            <a:spAutoFit/>
          </a:bodyPr>
          <a:lstStyle/>
          <a:p>
            <a:r>
              <a:rPr lang="pt-BR" dirty="0"/>
              <a:t>Tabela 5.7 parâmetros do contador DOWN</a:t>
            </a:r>
          </a:p>
        </p:txBody>
      </p:sp>
    </p:spTree>
    <p:extLst>
      <p:ext uri="{BB962C8B-B14F-4D97-AF65-F5344CB8AC3E}">
        <p14:creationId xmlns:p14="http://schemas.microsoft.com/office/powerpoint/2010/main" val="14123106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Em um sistema produtivo, foi implantado um dispositivo que retira peças de uma esteira e as coloca em um recipiente que comporta seis peças.</a:t>
            </a:r>
          </a:p>
          <a:p>
            <a:r>
              <a:rPr lang="pt-BR" sz="2000" dirty="0"/>
              <a:t>Quando o recipiente estiver cheio, o sistema deve parar a esteira e sinalizar ao operador para a retirada do recipiente com as peças produzidas.</a:t>
            </a:r>
          </a:p>
          <a:p>
            <a:r>
              <a:rPr lang="pt-BR" sz="2000" dirty="0"/>
              <a:t>Quando o operador colocar um recipiente vazio na esteira, o sistema deve reiniciar.</a:t>
            </a:r>
          </a:p>
        </p:txBody>
      </p:sp>
    </p:spTree>
    <p:extLst>
      <p:ext uri="{BB962C8B-B14F-4D97-AF65-F5344CB8AC3E}">
        <p14:creationId xmlns:p14="http://schemas.microsoft.com/office/powerpoint/2010/main" val="42559113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5F0778B-B5D5-4A8E-98D2-3EA41EC42386}"/>
              </a:ext>
            </a:extLst>
          </p:cNvPr>
          <p:cNvPicPr>
            <a:picLocks noGrp="1" noChangeAspect="1"/>
          </p:cNvPicPr>
          <p:nvPr>
            <p:ph idx="1"/>
          </p:nvPr>
        </p:nvPicPr>
        <p:blipFill>
          <a:blip r:embed="rId2"/>
          <a:stretch>
            <a:fillRect/>
          </a:stretch>
        </p:blipFill>
        <p:spPr>
          <a:xfrm>
            <a:off x="1598613" y="466725"/>
            <a:ext cx="9010650" cy="5991225"/>
          </a:xfrm>
          <a:prstGeom prst="rect">
            <a:avLst/>
          </a:prstGeom>
        </p:spPr>
      </p:pic>
    </p:spTree>
    <p:extLst>
      <p:ext uri="{BB962C8B-B14F-4D97-AF65-F5344CB8AC3E}">
        <p14:creationId xmlns:p14="http://schemas.microsoft.com/office/powerpoint/2010/main" val="1816741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68B815D-5087-4B66-95CC-781BCD2DF30F}"/>
              </a:ext>
            </a:extLst>
          </p:cNvPr>
          <p:cNvPicPr>
            <a:picLocks noGrp="1" noChangeAspect="1"/>
          </p:cNvPicPr>
          <p:nvPr>
            <p:ph idx="1"/>
          </p:nvPr>
        </p:nvPicPr>
        <p:blipFill>
          <a:blip r:embed="rId2"/>
          <a:stretch>
            <a:fillRect/>
          </a:stretch>
        </p:blipFill>
        <p:spPr>
          <a:xfrm>
            <a:off x="1692963" y="284163"/>
            <a:ext cx="8821949" cy="6356350"/>
          </a:xfrm>
          <a:prstGeom prst="rect">
            <a:avLst/>
          </a:prstGeom>
        </p:spPr>
      </p:pic>
    </p:spTree>
    <p:extLst>
      <p:ext uri="{BB962C8B-B14F-4D97-AF65-F5344CB8AC3E}">
        <p14:creationId xmlns:p14="http://schemas.microsoft.com/office/powerpoint/2010/main" val="35906341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para esse exemplo foi feito com três lógicas, porém existem outras maneiras de executar a mesma tarefa. </a:t>
            </a:r>
          </a:p>
          <a:p>
            <a:r>
              <a:rPr lang="pt-BR" sz="2400" dirty="0"/>
              <a:t>Essas lógicas também ilustram conceitos da programação </a:t>
            </a:r>
            <a:r>
              <a:rPr lang="pt-BR" sz="2400" dirty="0" err="1"/>
              <a:t>Ladder</a:t>
            </a:r>
            <a:r>
              <a:rPr lang="pt-BR" sz="2400" dirty="0"/>
              <a:t>. </a:t>
            </a:r>
          </a:p>
          <a:p>
            <a:r>
              <a:rPr lang="pt-BR" sz="2400" dirty="0"/>
              <a:t>A lógica 1 serve para ligar e desligar o sistema. O conceito de selo elétrico surge de novo e a memória é utilizada como recurso para economizar saída. </a:t>
            </a:r>
          </a:p>
          <a:p>
            <a:r>
              <a:rPr lang="pt-BR" sz="2400" dirty="0"/>
              <a:t>A lógica 2 apresenta o funcionamento do contador DOWN.</a:t>
            </a:r>
          </a:p>
          <a:p>
            <a:r>
              <a:rPr lang="pt-BR" sz="2400" dirty="0"/>
              <a:t>O endereço start (M00) aparece como bloqueio, para que não haja contagem sem o sistema estar ligado.</a:t>
            </a:r>
          </a:p>
          <a:p>
            <a:r>
              <a:rPr lang="pt-BR" sz="2400" dirty="0"/>
              <a:t>O endereço recipiente (I0.3), quando acionado, atualiza o valor do contador, preparando-o para uma nova contagem.</a:t>
            </a:r>
          </a:p>
          <a:p>
            <a:r>
              <a:rPr lang="pt-BR" sz="2400" dirty="0"/>
              <a:t>O endereço CMD/CD (M01) atua diretamente sobre o funcionamento da esteira. Quando acionado, desliga a esteira e, quando </a:t>
            </a:r>
            <a:r>
              <a:rPr lang="pt-BR" sz="2400" dirty="0" err="1"/>
              <a:t>desacionado</a:t>
            </a:r>
            <a:r>
              <a:rPr lang="pt-BR" sz="2400" dirty="0"/>
              <a:t>, prepara o sistema para ser ligado.</a:t>
            </a:r>
          </a:p>
          <a:p>
            <a:r>
              <a:rPr lang="pt-BR" sz="2400" dirty="0"/>
              <a:t>A lógica 3 tem o funcionamento dependente de três endereços: (M01), (I0.3) e (M00). Quando os três são verdadeiros, a esteira (Q0.0) é acionada.</a:t>
            </a:r>
          </a:p>
        </p:txBody>
      </p:sp>
    </p:spTree>
    <p:extLst>
      <p:ext uri="{BB962C8B-B14F-4D97-AF65-F5344CB8AC3E}">
        <p14:creationId xmlns:p14="http://schemas.microsoft.com/office/powerpoint/2010/main" val="1542784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 Módulos de entrada e saída (E/S)</a:t>
            </a:r>
          </a:p>
          <a:p>
            <a:pPr marL="0" indent="0">
              <a:buNone/>
            </a:pPr>
            <a:r>
              <a:rPr lang="pt-BR" dirty="0"/>
              <a:t>Os módulos de entrada e saída (E/S) de um CLP conectam a interface com o sistema externo. Existem diversos tipos de módulos (analógicos, digitais e inteligentes), com número variável de entradas e saídas.</a:t>
            </a:r>
          </a:p>
          <a:p>
            <a:pPr marL="0" indent="0">
              <a:buNone/>
            </a:pPr>
            <a:r>
              <a:rPr lang="pt-BR" dirty="0"/>
              <a:t>Os módulos de entrada do CLP recebem sinais dos sensores e das botoeiras de campo. Os módulos de saída comunicam aos atuadores qual será a ação de controle ou sinalização.</a:t>
            </a:r>
          </a:p>
          <a:p>
            <a:pPr marL="0" indent="0">
              <a:buNone/>
            </a:pPr>
            <a:r>
              <a:rPr lang="pt-BR" dirty="0"/>
              <a:t>Em CLPs de médio e grande portes, os módulos de E/S são encaixados em slots situados na caixa da UCP ou em rack de expansão separado, permitindo flexibilidade na configuração do CLP.</a:t>
            </a:r>
          </a:p>
          <a:p>
            <a:pPr marL="0" indent="0">
              <a:buNone/>
            </a:pPr>
            <a:r>
              <a:rPr lang="pt-BR" dirty="0"/>
              <a:t>A utilização de slots também possibilita que o módulo danificado seja substituído rapidamente.</a:t>
            </a:r>
          </a:p>
          <a:p>
            <a:pPr marL="0" indent="0">
              <a:buNone/>
            </a:pPr>
            <a:r>
              <a:rPr lang="pt-BR" dirty="0"/>
              <a:t>Nos CLPs de pequeno porte (</a:t>
            </a:r>
            <a:r>
              <a:rPr lang="pt-BR" dirty="0" err="1"/>
              <a:t>micro-CLPs</a:t>
            </a:r>
            <a:r>
              <a:rPr lang="pt-BR" dirty="0"/>
              <a:t>), a quantidade de entradas e saídas é pequena e fixa (menor que oito) e geralmente se resume a sinais digitais.</a:t>
            </a:r>
          </a:p>
        </p:txBody>
      </p:sp>
    </p:spTree>
    <p:extLst>
      <p:ext uri="{BB962C8B-B14F-4D97-AF65-F5344CB8AC3E}">
        <p14:creationId xmlns:p14="http://schemas.microsoft.com/office/powerpoint/2010/main" val="12997806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5.9.3 Contador rápido</a:t>
            </a:r>
          </a:p>
          <a:p>
            <a:r>
              <a:rPr lang="pt-BR" sz="2400" dirty="0"/>
              <a:t>O contador rápido executa a lógica que está programada no CLP em função da entrada rápida.</a:t>
            </a:r>
          </a:p>
          <a:p>
            <a:r>
              <a:rPr lang="pt-BR" sz="2400" dirty="0"/>
              <a:t>No diagrama </a:t>
            </a:r>
            <a:r>
              <a:rPr lang="pt-BR" sz="2400" dirty="0" err="1"/>
              <a:t>Ladder</a:t>
            </a:r>
            <a:r>
              <a:rPr lang="pt-BR" sz="2400" dirty="0"/>
              <a:t>, a entrada rápida tem até oito contadores rápidos, que são habilitados por diferentes bits de entrada e podem executar a contagem de quantidades distintas de pulsos e ser </a:t>
            </a:r>
            <a:r>
              <a:rPr lang="pt-BR" sz="2400" dirty="0" err="1"/>
              <a:t>ressetados</a:t>
            </a:r>
            <a:r>
              <a:rPr lang="pt-BR" sz="2400" dirty="0"/>
              <a:t> por diferentes bits.</a:t>
            </a:r>
          </a:p>
          <a:p>
            <a:r>
              <a:rPr lang="pt-BR" sz="2400" dirty="0"/>
              <a:t>Nesse contador, a contagem dos pulsos é recebida pela entrada rápida a uma frequência máxima de 4 kHz. A entrada é pelos pinos CR0+ e CR0–. Os pulsos recebidos são incrementados no valor atual da contagem (</a:t>
            </a:r>
            <a:r>
              <a:rPr lang="pt-BR" sz="2400" dirty="0" err="1"/>
              <a:t>CRx.V</a:t>
            </a:r>
            <a:r>
              <a:rPr lang="pt-BR" sz="2400" dirty="0"/>
              <a:t>) no bloco do contador rápido.</a:t>
            </a:r>
          </a:p>
        </p:txBody>
      </p:sp>
    </p:spTree>
    <p:extLst>
      <p:ext uri="{BB962C8B-B14F-4D97-AF65-F5344CB8AC3E}">
        <p14:creationId xmlns:p14="http://schemas.microsoft.com/office/powerpoint/2010/main" val="17099722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funcionamento do contador rápido (figura 5.45) se dá da seguinte maneira: quando a entrada </a:t>
            </a:r>
            <a:r>
              <a:rPr lang="pt-BR" sz="2400" dirty="0" err="1"/>
              <a:t>enable</a:t>
            </a:r>
            <a:r>
              <a:rPr lang="pt-BR" sz="2400" dirty="0"/>
              <a:t> (E) está habilitada, é feita uma comparação do valor atual (</a:t>
            </a:r>
            <a:r>
              <a:rPr lang="pt-BR" sz="2400" dirty="0" err="1"/>
              <a:t>CRx.V</a:t>
            </a:r>
            <a:r>
              <a:rPr lang="pt-BR" sz="2400" dirty="0"/>
              <a:t>) com o valor do </a:t>
            </a:r>
            <a:r>
              <a:rPr lang="pt-BR" sz="2400" dirty="0" err="1"/>
              <a:t>preset</a:t>
            </a:r>
            <a:r>
              <a:rPr lang="pt-BR" sz="2400" dirty="0"/>
              <a:t> (</a:t>
            </a:r>
            <a:r>
              <a:rPr lang="pt-BR" sz="2400" dirty="0" err="1"/>
              <a:t>CRx.P</a:t>
            </a:r>
            <a:r>
              <a:rPr lang="pt-BR" sz="2400" dirty="0"/>
              <a:t>) do bloco do contador rápido.</a:t>
            </a:r>
          </a:p>
          <a:p>
            <a:r>
              <a:rPr lang="pt-BR" sz="2400" dirty="0"/>
              <a:t>Quando o valor atual for igual ou maior que o valor do </a:t>
            </a:r>
            <a:r>
              <a:rPr lang="pt-BR" sz="2400" dirty="0" err="1"/>
              <a:t>preset</a:t>
            </a:r>
            <a:r>
              <a:rPr lang="pt-BR" sz="2400" dirty="0"/>
              <a:t>, o bit relacionado ao bloco (</a:t>
            </a:r>
            <a:r>
              <a:rPr lang="pt-BR" sz="2400" dirty="0" err="1"/>
              <a:t>CRx.Q</a:t>
            </a:r>
            <a:r>
              <a:rPr lang="pt-BR" sz="2400" dirty="0"/>
              <a:t>) será acionado.</a:t>
            </a:r>
          </a:p>
          <a:p>
            <a:r>
              <a:rPr lang="pt-BR" sz="2400" dirty="0"/>
              <a:t>Se a entrada </a:t>
            </a:r>
            <a:r>
              <a:rPr lang="pt-BR" sz="2400" dirty="0" err="1"/>
              <a:t>enable</a:t>
            </a:r>
            <a:r>
              <a:rPr lang="pt-BR" sz="2400" dirty="0"/>
              <a:t> (E) não estiver habilitada, não será efetuada a comparação, mas o valor atual da visualização continuará sendo incrementado a cada pulso recebido na entrada rápida.</a:t>
            </a:r>
          </a:p>
          <a:p>
            <a:r>
              <a:rPr lang="pt-BR" sz="2400" dirty="0"/>
              <a:t>O valor atual (</a:t>
            </a:r>
            <a:r>
              <a:rPr lang="pt-BR" sz="2400" dirty="0" err="1"/>
              <a:t>CRx.V</a:t>
            </a:r>
            <a:r>
              <a:rPr lang="pt-BR" sz="2400" dirty="0"/>
              <a:t>) do bloco do contador rápido pode ser zerado a qualquer instante com o acionamento do reset (R).</a:t>
            </a:r>
          </a:p>
          <a:p>
            <a:endParaRPr lang="pt-BR" sz="2000" dirty="0"/>
          </a:p>
          <a:p>
            <a:endParaRPr lang="pt-BR" sz="2000" dirty="0"/>
          </a:p>
        </p:txBody>
      </p:sp>
      <p:pic>
        <p:nvPicPr>
          <p:cNvPr id="2" name="Imagem 1">
            <a:extLst>
              <a:ext uri="{FF2B5EF4-FFF2-40B4-BE49-F238E27FC236}">
                <a16:creationId xmlns:a16="http://schemas.microsoft.com/office/drawing/2014/main" id="{03F8D664-EA18-4631-8C28-7B92E8BC2701}"/>
              </a:ext>
            </a:extLst>
          </p:cNvPr>
          <p:cNvPicPr>
            <a:picLocks noChangeAspect="1"/>
          </p:cNvPicPr>
          <p:nvPr/>
        </p:nvPicPr>
        <p:blipFill>
          <a:blip r:embed="rId2"/>
          <a:stretch>
            <a:fillRect/>
          </a:stretch>
        </p:blipFill>
        <p:spPr>
          <a:xfrm>
            <a:off x="4667527" y="4505740"/>
            <a:ext cx="1533525" cy="1362075"/>
          </a:xfrm>
          <a:prstGeom prst="rect">
            <a:avLst/>
          </a:prstGeom>
        </p:spPr>
      </p:pic>
      <p:pic>
        <p:nvPicPr>
          <p:cNvPr id="4" name="Imagem 3">
            <a:extLst>
              <a:ext uri="{FF2B5EF4-FFF2-40B4-BE49-F238E27FC236}">
                <a16:creationId xmlns:a16="http://schemas.microsoft.com/office/drawing/2014/main" id="{702AC6DB-C5AA-43A3-82DD-D96CBC2CF5E7}"/>
              </a:ext>
            </a:extLst>
          </p:cNvPr>
          <p:cNvPicPr>
            <a:picLocks noChangeAspect="1"/>
          </p:cNvPicPr>
          <p:nvPr/>
        </p:nvPicPr>
        <p:blipFill>
          <a:blip r:embed="rId3"/>
          <a:stretch>
            <a:fillRect/>
          </a:stretch>
        </p:blipFill>
        <p:spPr>
          <a:xfrm>
            <a:off x="6732603" y="4648614"/>
            <a:ext cx="1905000" cy="1076325"/>
          </a:xfrm>
          <a:prstGeom prst="rect">
            <a:avLst/>
          </a:prstGeom>
        </p:spPr>
      </p:pic>
    </p:spTree>
    <p:extLst>
      <p:ext uri="{BB962C8B-B14F-4D97-AF65-F5344CB8AC3E}">
        <p14:creationId xmlns:p14="http://schemas.microsoft.com/office/powerpoint/2010/main" val="22127561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1253239-B90B-46B4-995A-9300BFD76D27}"/>
              </a:ext>
            </a:extLst>
          </p:cNvPr>
          <p:cNvPicPr>
            <a:picLocks noGrp="1" noChangeAspect="1"/>
          </p:cNvPicPr>
          <p:nvPr>
            <p:ph idx="1"/>
          </p:nvPr>
        </p:nvPicPr>
        <p:blipFill>
          <a:blip r:embed="rId2"/>
          <a:stretch>
            <a:fillRect/>
          </a:stretch>
        </p:blipFill>
        <p:spPr>
          <a:xfrm>
            <a:off x="498197" y="106532"/>
            <a:ext cx="10973151" cy="5998854"/>
          </a:xfrm>
          <a:prstGeom prst="rect">
            <a:avLst/>
          </a:prstGeom>
        </p:spPr>
      </p:pic>
    </p:spTree>
    <p:extLst>
      <p:ext uri="{BB962C8B-B14F-4D97-AF65-F5344CB8AC3E}">
        <p14:creationId xmlns:p14="http://schemas.microsoft.com/office/powerpoint/2010/main" val="23837691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4447197-4B48-4D2B-91C9-F95EE07526E0}"/>
              </a:ext>
            </a:extLst>
          </p:cNvPr>
          <p:cNvPicPr>
            <a:picLocks noGrp="1" noChangeAspect="1"/>
          </p:cNvPicPr>
          <p:nvPr>
            <p:ph idx="1"/>
          </p:nvPr>
        </p:nvPicPr>
        <p:blipFill>
          <a:blip r:embed="rId2"/>
          <a:stretch>
            <a:fillRect/>
          </a:stretch>
        </p:blipFill>
        <p:spPr>
          <a:xfrm>
            <a:off x="1054022" y="215330"/>
            <a:ext cx="9403874" cy="2432036"/>
          </a:xfrm>
          <a:prstGeom prst="rect">
            <a:avLst/>
          </a:prstGeom>
        </p:spPr>
      </p:pic>
      <p:pic>
        <p:nvPicPr>
          <p:cNvPr id="4" name="Imagem 3">
            <a:extLst>
              <a:ext uri="{FF2B5EF4-FFF2-40B4-BE49-F238E27FC236}">
                <a16:creationId xmlns:a16="http://schemas.microsoft.com/office/drawing/2014/main" id="{5F6C21E6-1840-44CD-8348-F5FD06AB5736}"/>
              </a:ext>
            </a:extLst>
          </p:cNvPr>
          <p:cNvPicPr>
            <a:picLocks noChangeAspect="1"/>
          </p:cNvPicPr>
          <p:nvPr/>
        </p:nvPicPr>
        <p:blipFill>
          <a:blip r:embed="rId3"/>
          <a:stretch>
            <a:fillRect/>
          </a:stretch>
        </p:blipFill>
        <p:spPr>
          <a:xfrm>
            <a:off x="944261" y="2778710"/>
            <a:ext cx="9623395" cy="3943127"/>
          </a:xfrm>
          <a:prstGeom prst="rect">
            <a:avLst/>
          </a:prstGeom>
        </p:spPr>
      </p:pic>
    </p:spTree>
    <p:extLst>
      <p:ext uri="{BB962C8B-B14F-4D97-AF65-F5344CB8AC3E}">
        <p14:creationId xmlns:p14="http://schemas.microsoft.com/office/powerpoint/2010/main" val="2564419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programador, ao utilizar os contadores UP, DOWN e Rápido, deve obedecer às regras descritas a seguir.</a:t>
            </a:r>
          </a:p>
          <a:p>
            <a:pPr lvl="1"/>
            <a:r>
              <a:rPr lang="pt-BR" dirty="0"/>
              <a:t>Na saída dos contadores, os parâmetros aceitos são valores com tamanho de 1</a:t>
            </a:r>
          </a:p>
          <a:p>
            <a:pPr lvl="1"/>
            <a:r>
              <a:rPr lang="pt-BR" dirty="0"/>
              <a:t>bit (nível lógico “0” ou “1”), ou seja, variáveis também com tamanho de 1 bit.</a:t>
            </a:r>
          </a:p>
          <a:p>
            <a:pPr lvl="1"/>
            <a:r>
              <a:rPr lang="pt-BR" dirty="0"/>
              <a:t>Elas podem ser:</a:t>
            </a:r>
          </a:p>
          <a:p>
            <a:pPr lvl="1"/>
            <a:r>
              <a:rPr lang="pt-BR" dirty="0" err="1"/>
              <a:t>Qxx</a:t>
            </a:r>
            <a:r>
              <a:rPr lang="pt-BR" dirty="0"/>
              <a:t> (saídas digitais).</a:t>
            </a:r>
          </a:p>
          <a:p>
            <a:pPr lvl="1"/>
            <a:r>
              <a:rPr lang="pt-BR" dirty="0" err="1"/>
              <a:t>Mxx</a:t>
            </a:r>
            <a:r>
              <a:rPr lang="pt-BR" dirty="0"/>
              <a:t> (bits de memória).</a:t>
            </a:r>
          </a:p>
          <a:p>
            <a:pPr lvl="1"/>
            <a:r>
              <a:rPr lang="pt-BR" dirty="0" err="1"/>
              <a:t>MRxx</a:t>
            </a:r>
            <a:r>
              <a:rPr lang="pt-BR" dirty="0"/>
              <a:t> (bits de memória retentiva).</a:t>
            </a:r>
          </a:p>
          <a:p>
            <a:pPr lvl="1"/>
            <a:r>
              <a:rPr lang="pt-BR" dirty="0"/>
              <a:t> </a:t>
            </a:r>
            <a:r>
              <a:rPr lang="pt-BR" dirty="0" err="1"/>
              <a:t>LTxx</a:t>
            </a:r>
            <a:r>
              <a:rPr lang="pt-BR" dirty="0"/>
              <a:t> (LED da IHM).</a:t>
            </a:r>
          </a:p>
          <a:p>
            <a:pPr lvl="1"/>
            <a:r>
              <a:rPr lang="pt-BR" dirty="0"/>
              <a:t>No valor do </a:t>
            </a:r>
            <a:r>
              <a:rPr lang="pt-BR" dirty="0" err="1"/>
              <a:t>preset</a:t>
            </a:r>
            <a:r>
              <a:rPr lang="pt-BR" dirty="0"/>
              <a:t> dos contadores, os parâmetros aceitos são valores com tamanho de 1 </a:t>
            </a:r>
            <a:r>
              <a:rPr lang="pt-BR" dirty="0" err="1"/>
              <a:t>word</a:t>
            </a:r>
            <a:r>
              <a:rPr lang="pt-BR" dirty="0"/>
              <a:t> (valores inteiros de 0 a 65 535).</a:t>
            </a:r>
          </a:p>
        </p:txBody>
      </p:sp>
    </p:spTree>
    <p:extLst>
      <p:ext uri="{BB962C8B-B14F-4D97-AF65-F5344CB8AC3E}">
        <p14:creationId xmlns:p14="http://schemas.microsoft.com/office/powerpoint/2010/main" val="32672185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 Temporizadores</a:t>
            </a:r>
          </a:p>
          <a:p>
            <a:r>
              <a:rPr lang="pt-BR" sz="2400" dirty="0"/>
              <a:t>Em sistemas automatizados, é comum incluir a variável tempo no processo.</a:t>
            </a:r>
          </a:p>
          <a:p>
            <a:r>
              <a:rPr lang="pt-BR" sz="2400" dirty="0"/>
              <a:t>Nesses casos, o temporizador é utilizado para definir o intervalo de tempo entre duas operações, verificar se uma operação ocorre dentro do tempo esperado ou definir o tempo de duração de uma operação.</a:t>
            </a:r>
          </a:p>
          <a:p>
            <a:r>
              <a:rPr lang="pt-BR" sz="2400" dirty="0"/>
              <a:t>Em geral, podem existir três tipos de temporizadores e em nosso CLP genérico há: temporizador na energização (TON), temporizador na </a:t>
            </a:r>
            <a:r>
              <a:rPr lang="pt-BR" sz="2400" dirty="0" err="1"/>
              <a:t>desenergização</a:t>
            </a:r>
            <a:r>
              <a:rPr lang="pt-BR" sz="2400" dirty="0"/>
              <a:t> (TOFF) e temporizador de pulso (TP).</a:t>
            </a:r>
          </a:p>
          <a:p>
            <a:r>
              <a:rPr lang="pt-BR" sz="2400" dirty="0"/>
              <a:t>Os parâmetros e operandos aqui apresentados são aceitos nesses três tipos.</a:t>
            </a:r>
          </a:p>
          <a:p>
            <a:endParaRPr lang="pt-BR" sz="2400" dirty="0"/>
          </a:p>
        </p:txBody>
      </p:sp>
    </p:spTree>
    <p:extLst>
      <p:ext uri="{BB962C8B-B14F-4D97-AF65-F5344CB8AC3E}">
        <p14:creationId xmlns:p14="http://schemas.microsoft.com/office/powerpoint/2010/main" val="28011962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Ao utilizar os temporizadores TON, TOFF e de pulso, o programador deve obedecer às seguintes regras:</a:t>
            </a:r>
          </a:p>
          <a:p>
            <a:r>
              <a:rPr lang="pt-BR" sz="2400" dirty="0" err="1"/>
              <a:t>Txx</a:t>
            </a:r>
            <a:r>
              <a:rPr lang="pt-BR" sz="2400" dirty="0"/>
              <a:t> — Número do temporizador, de 0 a 31, definido pelo usuário.</a:t>
            </a:r>
          </a:p>
          <a:p>
            <a:r>
              <a:rPr lang="pt-BR" sz="2400" dirty="0"/>
              <a:t>Time base — Base de tempo do temporizador (1 s, 0,1 s e 0,01 s), definida pelo usuário.</a:t>
            </a:r>
          </a:p>
          <a:p>
            <a:r>
              <a:rPr lang="pt-BR" sz="2400" dirty="0" err="1"/>
              <a:t>Txx.P</a:t>
            </a:r>
            <a:r>
              <a:rPr lang="pt-BR" sz="2400" dirty="0"/>
              <a:t> — Valor do </a:t>
            </a:r>
            <a:r>
              <a:rPr lang="pt-BR" sz="2400" dirty="0" err="1"/>
              <a:t>preset</a:t>
            </a:r>
            <a:r>
              <a:rPr lang="pt-BR" sz="2400" dirty="0"/>
              <a:t> do temporizador, definido pelo usuário. É um número inteiro na faixa de 0 a 65535.</a:t>
            </a:r>
          </a:p>
          <a:p>
            <a:r>
              <a:rPr lang="pt-BR" sz="2400" dirty="0" err="1"/>
              <a:t>Txx.V</a:t>
            </a:r>
            <a:r>
              <a:rPr lang="pt-BR" sz="2400" dirty="0"/>
              <a:t> — Valor atual do temporizador, definido por software. É um número inteiro na faixa de 0 a 65 535.</a:t>
            </a:r>
          </a:p>
          <a:p>
            <a:r>
              <a:rPr lang="pt-BR" sz="2400" dirty="0"/>
              <a:t>Q — Status da saída do temporizador, definido por software. É ativado quando o valor atual do temporizador se iguala ao valor do </a:t>
            </a:r>
            <a:r>
              <a:rPr lang="pt-BR" sz="2400" dirty="0" err="1"/>
              <a:t>preset</a:t>
            </a:r>
            <a:r>
              <a:rPr lang="pt-BR" sz="2400" dirty="0"/>
              <a:t>. Bit (0 ou 1).</a:t>
            </a:r>
          </a:p>
          <a:p>
            <a:r>
              <a:rPr lang="pt-BR" sz="2400" dirty="0"/>
              <a:t>E — </a:t>
            </a:r>
            <a:r>
              <a:rPr lang="pt-BR" sz="2400" dirty="0" err="1"/>
              <a:t>Enable</a:t>
            </a:r>
            <a:r>
              <a:rPr lang="pt-BR" sz="2400" dirty="0"/>
              <a:t> do temporizador, definido pelo usuário. Quando ativado, faz a contagem do tempo. Bit (0 ou 1).</a:t>
            </a:r>
          </a:p>
        </p:txBody>
      </p:sp>
    </p:spTree>
    <p:extLst>
      <p:ext uri="{BB962C8B-B14F-4D97-AF65-F5344CB8AC3E}">
        <p14:creationId xmlns:p14="http://schemas.microsoft.com/office/powerpoint/2010/main" val="40966629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Na saída (Q) do temporizador, os operandos aceitos são aqueles com tamanho de 1 bit (nível lógico 0 ou 1). Essas variáveis podem ser:</a:t>
            </a:r>
          </a:p>
          <a:p>
            <a:r>
              <a:rPr lang="pt-BR" dirty="0" err="1"/>
              <a:t>Qxx</a:t>
            </a:r>
            <a:r>
              <a:rPr lang="pt-BR" dirty="0"/>
              <a:t> (saídas digitais).</a:t>
            </a:r>
          </a:p>
          <a:p>
            <a:r>
              <a:rPr lang="pt-BR" dirty="0" err="1"/>
              <a:t>Mxx</a:t>
            </a:r>
            <a:r>
              <a:rPr lang="pt-BR" dirty="0"/>
              <a:t> (bits de memória).</a:t>
            </a:r>
          </a:p>
          <a:p>
            <a:r>
              <a:rPr lang="pt-BR" dirty="0" err="1"/>
              <a:t>MRxx</a:t>
            </a:r>
            <a:r>
              <a:rPr lang="pt-BR" dirty="0"/>
              <a:t> (bits de memória retentiva).</a:t>
            </a:r>
          </a:p>
          <a:p>
            <a:r>
              <a:rPr lang="pt-BR" dirty="0" err="1"/>
              <a:t>LTxx</a:t>
            </a:r>
            <a:r>
              <a:rPr lang="pt-BR" dirty="0"/>
              <a:t> (LED da IHM).</a:t>
            </a:r>
          </a:p>
          <a:p>
            <a:r>
              <a:rPr lang="pt-BR" dirty="0"/>
              <a:t>No valor do </a:t>
            </a:r>
            <a:r>
              <a:rPr lang="pt-BR" dirty="0" err="1"/>
              <a:t>preset</a:t>
            </a:r>
            <a:r>
              <a:rPr lang="pt-BR" dirty="0"/>
              <a:t> do temporizador, os parâmetros aceitos são valores com tamanho de 1 </a:t>
            </a:r>
            <a:r>
              <a:rPr lang="pt-BR" dirty="0" err="1"/>
              <a:t>word</a:t>
            </a:r>
            <a:r>
              <a:rPr lang="pt-BR" dirty="0"/>
              <a:t> (valor de 0 a 65 535).</a:t>
            </a:r>
          </a:p>
        </p:txBody>
      </p:sp>
    </p:spTree>
    <p:extLst>
      <p:ext uri="{BB962C8B-B14F-4D97-AF65-F5344CB8AC3E}">
        <p14:creationId xmlns:p14="http://schemas.microsoft.com/office/powerpoint/2010/main" val="3752724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5.10.1 Temporizador na energização (TON)</a:t>
            </a:r>
          </a:p>
          <a:p>
            <a:r>
              <a:rPr lang="pt-BR" sz="2400" dirty="0"/>
              <a:t>Esse tipo de temporizador (figura 5.47) causa retardo na energização de sua saída.</a:t>
            </a:r>
          </a:p>
          <a:p>
            <a:r>
              <a:rPr lang="pt-BR" sz="2400" dirty="0"/>
              <a:t>Para isso, ele inicia a contagem do tempo a partir do instante em que a entrada </a:t>
            </a:r>
            <a:r>
              <a:rPr lang="pt-BR" sz="2400" dirty="0" err="1"/>
              <a:t>enable</a:t>
            </a:r>
            <a:r>
              <a:rPr lang="pt-BR" sz="2400" dirty="0"/>
              <a:t> (E) é habilitada, passando do nível lógico “0” para o “1”.</a:t>
            </a:r>
          </a:p>
          <a:p>
            <a:r>
              <a:rPr lang="pt-BR" sz="2400" dirty="0"/>
              <a:t>Quando o valor atual do temporizador (</a:t>
            </a:r>
            <a:r>
              <a:rPr lang="pt-BR" sz="2400" dirty="0" err="1"/>
              <a:t>Txx.V</a:t>
            </a:r>
            <a:r>
              <a:rPr lang="pt-BR" sz="2400" dirty="0"/>
              <a:t>) se igualar ao tempo do </a:t>
            </a:r>
            <a:r>
              <a:rPr lang="pt-BR" sz="2400" dirty="0" err="1"/>
              <a:t>preset</a:t>
            </a:r>
            <a:r>
              <a:rPr lang="pt-BR" sz="2400" dirty="0"/>
              <a:t> (</a:t>
            </a:r>
            <a:r>
              <a:rPr lang="pt-BR" sz="2400" dirty="0" err="1"/>
              <a:t>Txx.P</a:t>
            </a:r>
            <a:r>
              <a:rPr lang="pt-BR" sz="2400" dirty="0"/>
              <a:t>), a saída do temporizador será acionada, passando do nível lógico “0” para o “1”. Se, a qualquer instante, a entrada </a:t>
            </a:r>
            <a:r>
              <a:rPr lang="pt-BR" sz="2400" dirty="0" err="1"/>
              <a:t>enable</a:t>
            </a:r>
            <a:r>
              <a:rPr lang="pt-BR" sz="2400" dirty="0"/>
              <a:t> (E) for desabilitada, passando do nível lógico “1” para o “0”, o valor atual do temporizador (</a:t>
            </a:r>
            <a:r>
              <a:rPr lang="pt-BR" sz="2400" dirty="0" err="1"/>
              <a:t>Txx.V</a:t>
            </a:r>
            <a:r>
              <a:rPr lang="pt-BR" sz="2400" dirty="0"/>
              <a:t>) será zerado e sua saída (Q) será desabilitada, retornando ao estado inicial, ou seja, nível lógico “0”.</a:t>
            </a:r>
          </a:p>
        </p:txBody>
      </p:sp>
      <p:pic>
        <p:nvPicPr>
          <p:cNvPr id="2" name="Imagem 1">
            <a:extLst>
              <a:ext uri="{FF2B5EF4-FFF2-40B4-BE49-F238E27FC236}">
                <a16:creationId xmlns:a16="http://schemas.microsoft.com/office/drawing/2014/main" id="{8FA4B15E-9700-4D92-A051-DC43866CFDA0}"/>
              </a:ext>
            </a:extLst>
          </p:cNvPr>
          <p:cNvPicPr>
            <a:picLocks noChangeAspect="1"/>
          </p:cNvPicPr>
          <p:nvPr/>
        </p:nvPicPr>
        <p:blipFill>
          <a:blip r:embed="rId2"/>
          <a:stretch>
            <a:fillRect/>
          </a:stretch>
        </p:blipFill>
        <p:spPr>
          <a:xfrm>
            <a:off x="2531522" y="4186700"/>
            <a:ext cx="2569401" cy="1920814"/>
          </a:xfrm>
          <a:prstGeom prst="rect">
            <a:avLst/>
          </a:prstGeom>
        </p:spPr>
      </p:pic>
      <p:pic>
        <p:nvPicPr>
          <p:cNvPr id="4" name="Imagem 3">
            <a:extLst>
              <a:ext uri="{FF2B5EF4-FFF2-40B4-BE49-F238E27FC236}">
                <a16:creationId xmlns:a16="http://schemas.microsoft.com/office/drawing/2014/main" id="{A1F84929-6DE6-4FDA-A3C1-F0EEDF22C5A6}"/>
              </a:ext>
            </a:extLst>
          </p:cNvPr>
          <p:cNvPicPr>
            <a:picLocks noChangeAspect="1"/>
          </p:cNvPicPr>
          <p:nvPr/>
        </p:nvPicPr>
        <p:blipFill>
          <a:blip r:embed="rId3"/>
          <a:stretch>
            <a:fillRect/>
          </a:stretch>
        </p:blipFill>
        <p:spPr>
          <a:xfrm>
            <a:off x="6239984" y="4186700"/>
            <a:ext cx="1771650" cy="942975"/>
          </a:xfrm>
          <a:prstGeom prst="rect">
            <a:avLst/>
          </a:prstGeom>
        </p:spPr>
      </p:pic>
    </p:spTree>
    <p:extLst>
      <p:ext uri="{BB962C8B-B14F-4D97-AF65-F5344CB8AC3E}">
        <p14:creationId xmlns:p14="http://schemas.microsoft.com/office/powerpoint/2010/main" val="26909514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Deseja-se uma programação que acione uma carga que entre em funcionamento 8 segundos depois de o botão liga ser pressionado e desligue em qualquer instante em que o botão for </a:t>
            </a:r>
            <a:r>
              <a:rPr lang="pt-BR" sz="2000" dirty="0" err="1"/>
              <a:t>desacionado</a:t>
            </a:r>
            <a:r>
              <a:rPr lang="pt-BR" sz="2000" dirty="0"/>
              <a:t>.</a:t>
            </a:r>
          </a:p>
          <a:p>
            <a:r>
              <a:rPr lang="pt-BR" sz="2000" dirty="0"/>
              <a:t>Solução:</a:t>
            </a:r>
          </a:p>
          <a:p>
            <a:r>
              <a:rPr lang="pt-BR" sz="2000" dirty="0"/>
              <a:t>A figura 5.48 apresenta o programa em diagrama </a:t>
            </a:r>
            <a:r>
              <a:rPr lang="pt-BR" sz="2000" dirty="0" err="1"/>
              <a:t>Ladder</a:t>
            </a:r>
            <a:r>
              <a:rPr lang="pt-BR" sz="2000" dirty="0"/>
              <a:t>.</a:t>
            </a:r>
          </a:p>
        </p:txBody>
      </p:sp>
      <p:pic>
        <p:nvPicPr>
          <p:cNvPr id="4" name="Imagem 3">
            <a:extLst>
              <a:ext uri="{FF2B5EF4-FFF2-40B4-BE49-F238E27FC236}">
                <a16:creationId xmlns:a16="http://schemas.microsoft.com/office/drawing/2014/main" id="{74917DE8-3C15-4E78-B0E7-AC42D1698049}"/>
              </a:ext>
            </a:extLst>
          </p:cNvPr>
          <p:cNvPicPr>
            <a:picLocks noChangeAspect="1"/>
          </p:cNvPicPr>
          <p:nvPr/>
        </p:nvPicPr>
        <p:blipFill>
          <a:blip r:embed="rId2"/>
          <a:stretch>
            <a:fillRect/>
          </a:stretch>
        </p:blipFill>
        <p:spPr>
          <a:xfrm>
            <a:off x="822479" y="2941421"/>
            <a:ext cx="9410700" cy="2200275"/>
          </a:xfrm>
          <a:prstGeom prst="rect">
            <a:avLst/>
          </a:prstGeom>
        </p:spPr>
      </p:pic>
      <p:pic>
        <p:nvPicPr>
          <p:cNvPr id="5" name="Imagem 4">
            <a:extLst>
              <a:ext uri="{FF2B5EF4-FFF2-40B4-BE49-F238E27FC236}">
                <a16:creationId xmlns:a16="http://schemas.microsoft.com/office/drawing/2014/main" id="{A4D4F918-8B2A-4552-87C4-0D11879D17F8}"/>
              </a:ext>
            </a:extLst>
          </p:cNvPr>
          <p:cNvPicPr>
            <a:picLocks noChangeAspect="1"/>
          </p:cNvPicPr>
          <p:nvPr/>
        </p:nvPicPr>
        <p:blipFill>
          <a:blip r:embed="rId3"/>
          <a:stretch>
            <a:fillRect/>
          </a:stretch>
        </p:blipFill>
        <p:spPr>
          <a:xfrm>
            <a:off x="4848548" y="5351200"/>
            <a:ext cx="1571625" cy="647700"/>
          </a:xfrm>
          <a:prstGeom prst="rect">
            <a:avLst/>
          </a:prstGeom>
        </p:spPr>
      </p:pic>
    </p:spTree>
    <p:extLst>
      <p:ext uri="{BB962C8B-B14F-4D97-AF65-F5344CB8AC3E}">
        <p14:creationId xmlns:p14="http://schemas.microsoft.com/office/powerpoint/2010/main" val="91358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77500" lnSpcReduction="20000"/>
          </a:bodyPr>
          <a:lstStyle/>
          <a:p>
            <a:pPr marL="0" indent="0">
              <a:buNone/>
            </a:pPr>
            <a:r>
              <a:rPr lang="pt-BR" dirty="0"/>
              <a:t>Os módulos de entrada e saída têm como funções adicionais:</a:t>
            </a:r>
          </a:p>
          <a:p>
            <a:pPr marL="0" indent="0">
              <a:buNone/>
            </a:pPr>
            <a:endParaRPr lang="pt-BR" dirty="0"/>
          </a:p>
          <a:p>
            <a:pPr marL="457200" lvl="1" indent="0">
              <a:buNone/>
            </a:pPr>
            <a:r>
              <a:rPr lang="pt-BR" dirty="0"/>
              <a:t>• </a:t>
            </a:r>
            <a:r>
              <a:rPr lang="pt-BR" sz="2800" dirty="0"/>
              <a:t>Isolar eletricamente os sinais do processo dos sinais da UCP, além de prover proteção contra surtos de tensão nas entradas e saídas.</a:t>
            </a:r>
          </a:p>
          <a:p>
            <a:pPr marL="457200" lvl="1" indent="0">
              <a:buNone/>
            </a:pPr>
            <a:endParaRPr lang="pt-BR" dirty="0"/>
          </a:p>
          <a:p>
            <a:r>
              <a:rPr lang="pt-BR" dirty="0"/>
              <a:t>Essa isolação é necessária porque o processo automatizado trabalha com tensões elevadas e com a possibilidade de ocorrência de surtos de tensão, provenientes de descargas atmosféricas, sobretudo se os módulos operarem ao ar livre.</a:t>
            </a:r>
          </a:p>
          <a:p>
            <a:r>
              <a:rPr lang="pt-BR" dirty="0"/>
              <a:t>Sem essa isolação elétrica e a proteção contra surtos de tensão, todo o sistema de controle seria avariado.</a:t>
            </a:r>
          </a:p>
          <a:p>
            <a:r>
              <a:rPr lang="pt-BR" dirty="0"/>
              <a:t>Os módulos de entrada fazem a aquisição, a filtragem e o armazenamento dos sinais de entrada quando solicitado pela UCP.</a:t>
            </a:r>
          </a:p>
          <a:p>
            <a:r>
              <a:rPr lang="pt-BR" dirty="0"/>
              <a:t>Os módulos de entrada enviam os valores dos sinais de entrada, armazenados na memória do módulo de E/S, para a UCP.</a:t>
            </a:r>
          </a:p>
          <a:p>
            <a:r>
              <a:rPr lang="pt-BR" dirty="0"/>
              <a:t>Os módulos de saída recebem da UCP os dados de saída e os armazena em sua memória, aplicando-os às respectivas saídas quando solicitado pela UCP.</a:t>
            </a:r>
          </a:p>
          <a:p>
            <a:r>
              <a:rPr lang="pt-BR" dirty="0"/>
              <a:t>Os módulos de E/S verificam a ocorrência de erros de comunicação módulo UCP, falha nos sensores, falha na fonte de alimentação dos módulos, falha nos cabos de sinal etc. e os comunica à UCP.</a:t>
            </a:r>
          </a:p>
          <a:p>
            <a:r>
              <a:rPr lang="pt-BR" dirty="0"/>
              <a:t>Os principais tipos de módulos de entrada e saída são classificados em digitais, analógicos e inteligentes, descritos detalhadamente a seguir.</a:t>
            </a:r>
          </a:p>
        </p:txBody>
      </p:sp>
    </p:spTree>
    <p:extLst>
      <p:ext uri="{BB962C8B-B14F-4D97-AF65-F5344CB8AC3E}">
        <p14:creationId xmlns:p14="http://schemas.microsoft.com/office/powerpoint/2010/main" val="7117932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C4A19B30-1997-489B-9659-5A3F4981ADD8}"/>
              </a:ext>
            </a:extLst>
          </p:cNvPr>
          <p:cNvPicPr>
            <a:picLocks noGrp="1" noChangeAspect="1"/>
          </p:cNvPicPr>
          <p:nvPr>
            <p:ph idx="1"/>
          </p:nvPr>
        </p:nvPicPr>
        <p:blipFill>
          <a:blip r:embed="rId2"/>
          <a:stretch>
            <a:fillRect/>
          </a:stretch>
        </p:blipFill>
        <p:spPr>
          <a:xfrm>
            <a:off x="602464" y="621576"/>
            <a:ext cx="10169596" cy="5628304"/>
          </a:xfrm>
        </p:spPr>
      </p:pic>
    </p:spTree>
    <p:extLst>
      <p:ext uri="{BB962C8B-B14F-4D97-AF65-F5344CB8AC3E}">
        <p14:creationId xmlns:p14="http://schemas.microsoft.com/office/powerpoint/2010/main" val="23000301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E92003D-F1A7-449E-8B94-D9E75CF888BF}"/>
              </a:ext>
            </a:extLst>
          </p:cNvPr>
          <p:cNvSpPr>
            <a:spLocks noGrp="1"/>
          </p:cNvSpPr>
          <p:nvPr>
            <p:ph idx="1"/>
          </p:nvPr>
        </p:nvSpPr>
        <p:spPr/>
        <p:txBody>
          <a:bodyPr/>
          <a:lstStyle/>
          <a:p>
            <a:endParaRPr lang="pt-BR"/>
          </a:p>
        </p:txBody>
      </p:sp>
      <p:pic>
        <p:nvPicPr>
          <p:cNvPr id="5" name="Imagem 4">
            <a:extLst>
              <a:ext uri="{FF2B5EF4-FFF2-40B4-BE49-F238E27FC236}">
                <a16:creationId xmlns:a16="http://schemas.microsoft.com/office/drawing/2014/main" id="{0A4BF34D-E0A9-4F0F-8FB6-8F90244F3AE9}"/>
              </a:ext>
            </a:extLst>
          </p:cNvPr>
          <p:cNvPicPr>
            <a:picLocks noChangeAspect="1"/>
          </p:cNvPicPr>
          <p:nvPr/>
        </p:nvPicPr>
        <p:blipFill>
          <a:blip r:embed="rId2"/>
          <a:stretch>
            <a:fillRect/>
          </a:stretch>
        </p:blipFill>
        <p:spPr>
          <a:xfrm>
            <a:off x="661016" y="411609"/>
            <a:ext cx="10329540" cy="6250820"/>
          </a:xfrm>
          <a:prstGeom prst="rect">
            <a:avLst/>
          </a:prstGeom>
        </p:spPr>
      </p:pic>
    </p:spTree>
    <p:extLst>
      <p:ext uri="{BB962C8B-B14F-4D97-AF65-F5344CB8AC3E}">
        <p14:creationId xmlns:p14="http://schemas.microsoft.com/office/powerpoint/2010/main" val="15799668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E61E634D-0130-4ED0-803F-5D51B89945B8}"/>
              </a:ext>
            </a:extLst>
          </p:cNvPr>
          <p:cNvPicPr>
            <a:picLocks noGrp="1" noChangeAspect="1"/>
          </p:cNvPicPr>
          <p:nvPr>
            <p:ph idx="1"/>
          </p:nvPr>
        </p:nvPicPr>
        <p:blipFill>
          <a:blip r:embed="rId2"/>
          <a:stretch>
            <a:fillRect/>
          </a:stretch>
        </p:blipFill>
        <p:spPr>
          <a:xfrm>
            <a:off x="1090658" y="316691"/>
            <a:ext cx="9707966" cy="2675084"/>
          </a:xfrm>
        </p:spPr>
      </p:pic>
      <p:pic>
        <p:nvPicPr>
          <p:cNvPr id="6" name="Imagem 5">
            <a:extLst>
              <a:ext uri="{FF2B5EF4-FFF2-40B4-BE49-F238E27FC236}">
                <a16:creationId xmlns:a16="http://schemas.microsoft.com/office/drawing/2014/main" id="{C475EE12-593A-441D-855E-CE3A371566FF}"/>
              </a:ext>
            </a:extLst>
          </p:cNvPr>
          <p:cNvPicPr>
            <a:picLocks noChangeAspect="1"/>
          </p:cNvPicPr>
          <p:nvPr/>
        </p:nvPicPr>
        <p:blipFill>
          <a:blip r:embed="rId3"/>
          <a:stretch>
            <a:fillRect/>
          </a:stretch>
        </p:blipFill>
        <p:spPr>
          <a:xfrm>
            <a:off x="5343525" y="3109912"/>
            <a:ext cx="1504950" cy="638175"/>
          </a:xfrm>
          <a:prstGeom prst="rect">
            <a:avLst/>
          </a:prstGeom>
        </p:spPr>
      </p:pic>
    </p:spTree>
    <p:extLst>
      <p:ext uri="{BB962C8B-B14F-4D97-AF65-F5344CB8AC3E}">
        <p14:creationId xmlns:p14="http://schemas.microsoft.com/office/powerpoint/2010/main" val="34969227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C501AF-53B9-4EDB-BA76-9C3830DA1E93}"/>
              </a:ext>
            </a:extLst>
          </p:cNvPr>
          <p:cNvPicPr>
            <a:picLocks noGrp="1" noChangeAspect="1"/>
          </p:cNvPicPr>
          <p:nvPr>
            <p:ph idx="1"/>
          </p:nvPr>
        </p:nvPicPr>
        <p:blipFill>
          <a:blip r:embed="rId2"/>
          <a:stretch>
            <a:fillRect/>
          </a:stretch>
        </p:blipFill>
        <p:spPr>
          <a:xfrm>
            <a:off x="1269908" y="420579"/>
            <a:ext cx="7058025" cy="5781675"/>
          </a:xfrm>
          <a:prstGeom prst="rect">
            <a:avLst/>
          </a:prstGeom>
        </p:spPr>
      </p:pic>
      <p:pic>
        <p:nvPicPr>
          <p:cNvPr id="4" name="Imagem 3">
            <a:extLst>
              <a:ext uri="{FF2B5EF4-FFF2-40B4-BE49-F238E27FC236}">
                <a16:creationId xmlns:a16="http://schemas.microsoft.com/office/drawing/2014/main" id="{6F01B7E6-D2BB-4858-A1C7-B509D2A059C8}"/>
              </a:ext>
            </a:extLst>
          </p:cNvPr>
          <p:cNvPicPr>
            <a:picLocks noChangeAspect="1"/>
          </p:cNvPicPr>
          <p:nvPr/>
        </p:nvPicPr>
        <p:blipFill>
          <a:blip r:embed="rId3"/>
          <a:stretch>
            <a:fillRect/>
          </a:stretch>
        </p:blipFill>
        <p:spPr>
          <a:xfrm>
            <a:off x="8520251" y="1050524"/>
            <a:ext cx="1809750" cy="762000"/>
          </a:xfrm>
          <a:prstGeom prst="rect">
            <a:avLst/>
          </a:prstGeom>
        </p:spPr>
      </p:pic>
    </p:spTree>
    <p:extLst>
      <p:ext uri="{BB962C8B-B14F-4D97-AF65-F5344CB8AC3E}">
        <p14:creationId xmlns:p14="http://schemas.microsoft.com/office/powerpoint/2010/main" val="41797677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5.10.3 Temporizador de pulso (TP)</a:t>
            </a:r>
          </a:p>
          <a:p>
            <a:r>
              <a:rPr lang="pt-BR" sz="2000" dirty="0"/>
              <a:t>Nesse tipo de temporizador (figura 5.53), se, ao acionarmos a entrada </a:t>
            </a:r>
            <a:r>
              <a:rPr lang="pt-BR" sz="2000" dirty="0" err="1"/>
              <a:t>enable</a:t>
            </a:r>
            <a:r>
              <a:rPr lang="pt-BR" sz="2000" dirty="0"/>
              <a:t> (E), o pulso de entrada for menor que o tempo do </a:t>
            </a:r>
            <a:r>
              <a:rPr lang="pt-BR" sz="2000" dirty="0" err="1"/>
              <a:t>preset</a:t>
            </a:r>
            <a:r>
              <a:rPr lang="pt-BR" sz="2000" dirty="0"/>
              <a:t> (</a:t>
            </a:r>
            <a:r>
              <a:rPr lang="pt-BR" sz="2000" dirty="0" err="1"/>
              <a:t>Txx.P</a:t>
            </a:r>
            <a:r>
              <a:rPr lang="pt-BR" sz="2000" dirty="0"/>
              <a:t>) do temporizador, a saída será igual à entrada.</a:t>
            </a:r>
          </a:p>
          <a:p>
            <a:r>
              <a:rPr lang="pt-BR" sz="2000" dirty="0"/>
              <a:t>Se a entrada permanecer acionada por tempo maior que o tempo do </a:t>
            </a:r>
            <a:r>
              <a:rPr lang="pt-BR" sz="2000" dirty="0" err="1"/>
              <a:t>preset</a:t>
            </a:r>
            <a:r>
              <a:rPr lang="pt-BR" sz="2000" dirty="0"/>
              <a:t> (</a:t>
            </a:r>
            <a:r>
              <a:rPr lang="pt-BR" sz="2000" dirty="0" err="1"/>
              <a:t>Txx.P</a:t>
            </a:r>
            <a:r>
              <a:rPr lang="pt-BR" sz="2000" dirty="0"/>
              <a:t>) do temporizador, a saída ficará acionada somente pelo tempo do </a:t>
            </a:r>
            <a:r>
              <a:rPr lang="pt-BR" sz="2000" dirty="0" err="1"/>
              <a:t>preset</a:t>
            </a:r>
            <a:r>
              <a:rPr lang="pt-BR" sz="2000" dirty="0"/>
              <a:t> (</a:t>
            </a:r>
            <a:r>
              <a:rPr lang="pt-BR" sz="2000" dirty="0" err="1"/>
              <a:t>Txx.P</a:t>
            </a:r>
            <a:r>
              <a:rPr lang="pt-BR" sz="2000" dirty="0"/>
              <a:t>), gerando um pulso na saída.</a:t>
            </a:r>
          </a:p>
          <a:p>
            <a:r>
              <a:rPr lang="pt-BR" sz="2000" dirty="0"/>
              <a:t>A partir do instante em que o valor atual do temporizador (</a:t>
            </a:r>
            <a:r>
              <a:rPr lang="pt-BR" sz="2000" dirty="0" err="1"/>
              <a:t>Txx.V</a:t>
            </a:r>
            <a:r>
              <a:rPr lang="pt-BR" sz="2000" dirty="0"/>
              <a:t>) se igualar ao tempo do </a:t>
            </a:r>
            <a:r>
              <a:rPr lang="pt-BR" sz="2000" dirty="0" err="1"/>
              <a:t>preset</a:t>
            </a:r>
            <a:r>
              <a:rPr lang="pt-BR" sz="2000" dirty="0"/>
              <a:t> (</a:t>
            </a:r>
            <a:r>
              <a:rPr lang="pt-BR" sz="2000" dirty="0" err="1"/>
              <a:t>Txx.P</a:t>
            </a:r>
            <a:r>
              <a:rPr lang="pt-BR" sz="2000" dirty="0"/>
              <a:t>), a saída (Q) do temporizador será desativada, passando do nível lógico “1” para o “0”.</a:t>
            </a:r>
          </a:p>
          <a:p>
            <a:r>
              <a:rPr lang="pt-BR" sz="2000" dirty="0"/>
              <a:t>Um fato relevante é que existem pequenas variações no comportamento desse timer, dependendo do fabricante.</a:t>
            </a:r>
          </a:p>
          <a:p>
            <a:r>
              <a:rPr lang="pt-BR" sz="2000" dirty="0"/>
              <a:t>Alguns modelos, por exemplo, mantêm a saída do timer ativada mesmo para pulsos curtos no </a:t>
            </a:r>
            <a:r>
              <a:rPr lang="pt-BR" sz="2000" dirty="0" err="1"/>
              <a:t>enable</a:t>
            </a:r>
            <a:r>
              <a:rPr lang="pt-BR" sz="2000" dirty="0"/>
              <a:t>, desligando após </a:t>
            </a:r>
            <a:r>
              <a:rPr lang="pt-BR" sz="2000" dirty="0" err="1"/>
              <a:t>Txx.P</a:t>
            </a:r>
            <a:r>
              <a:rPr lang="pt-BR" sz="2000" dirty="0"/>
              <a:t>.</a:t>
            </a:r>
          </a:p>
          <a:p>
            <a:r>
              <a:rPr lang="pt-BR" sz="2000" dirty="0"/>
              <a:t>Dessa maneira, recomenda-se consultar o manual do fabricante.</a:t>
            </a:r>
          </a:p>
        </p:txBody>
      </p:sp>
      <p:pic>
        <p:nvPicPr>
          <p:cNvPr id="2" name="Imagem 1">
            <a:extLst>
              <a:ext uri="{FF2B5EF4-FFF2-40B4-BE49-F238E27FC236}">
                <a16:creationId xmlns:a16="http://schemas.microsoft.com/office/drawing/2014/main" id="{6CD6A83E-6E97-48A4-906D-1A5BE36955F2}"/>
              </a:ext>
            </a:extLst>
          </p:cNvPr>
          <p:cNvPicPr>
            <a:picLocks noChangeAspect="1"/>
          </p:cNvPicPr>
          <p:nvPr/>
        </p:nvPicPr>
        <p:blipFill>
          <a:blip r:embed="rId2"/>
          <a:stretch>
            <a:fillRect/>
          </a:stretch>
        </p:blipFill>
        <p:spPr>
          <a:xfrm>
            <a:off x="2985347" y="4840919"/>
            <a:ext cx="1800225" cy="1295400"/>
          </a:xfrm>
          <a:prstGeom prst="rect">
            <a:avLst/>
          </a:prstGeom>
        </p:spPr>
      </p:pic>
      <p:pic>
        <p:nvPicPr>
          <p:cNvPr id="4" name="Imagem 3">
            <a:extLst>
              <a:ext uri="{FF2B5EF4-FFF2-40B4-BE49-F238E27FC236}">
                <a16:creationId xmlns:a16="http://schemas.microsoft.com/office/drawing/2014/main" id="{B64B536A-2581-4AB9-B06B-71326EA33516}"/>
              </a:ext>
            </a:extLst>
          </p:cNvPr>
          <p:cNvPicPr>
            <a:picLocks noChangeAspect="1"/>
          </p:cNvPicPr>
          <p:nvPr/>
        </p:nvPicPr>
        <p:blipFill>
          <a:blip r:embed="rId3"/>
          <a:stretch>
            <a:fillRect/>
          </a:stretch>
        </p:blipFill>
        <p:spPr>
          <a:xfrm>
            <a:off x="5239212" y="4908657"/>
            <a:ext cx="1962150" cy="1000125"/>
          </a:xfrm>
          <a:prstGeom prst="rect">
            <a:avLst/>
          </a:prstGeom>
        </p:spPr>
      </p:pic>
    </p:spTree>
    <p:extLst>
      <p:ext uri="{BB962C8B-B14F-4D97-AF65-F5344CB8AC3E}">
        <p14:creationId xmlns:p14="http://schemas.microsoft.com/office/powerpoint/2010/main" val="22670733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42A8724-38E4-4D84-914F-7C03F21C395F}"/>
              </a:ext>
            </a:extLst>
          </p:cNvPr>
          <p:cNvPicPr>
            <a:picLocks noGrp="1" noChangeAspect="1"/>
          </p:cNvPicPr>
          <p:nvPr>
            <p:ph idx="1"/>
          </p:nvPr>
        </p:nvPicPr>
        <p:blipFill>
          <a:blip r:embed="rId2"/>
          <a:stretch>
            <a:fillRect/>
          </a:stretch>
        </p:blipFill>
        <p:spPr>
          <a:xfrm>
            <a:off x="443883" y="304982"/>
            <a:ext cx="10901779" cy="6248036"/>
          </a:xfrm>
          <a:prstGeom prst="rect">
            <a:avLst/>
          </a:prstGeom>
        </p:spPr>
      </p:pic>
    </p:spTree>
    <p:extLst>
      <p:ext uri="{BB962C8B-B14F-4D97-AF65-F5344CB8AC3E}">
        <p14:creationId xmlns:p14="http://schemas.microsoft.com/office/powerpoint/2010/main" val="31005341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A04B5F6-D0D4-4C8E-9190-DFA88BA2A49D}"/>
              </a:ext>
            </a:extLst>
          </p:cNvPr>
          <p:cNvPicPr>
            <a:picLocks noGrp="1" noChangeAspect="1"/>
          </p:cNvPicPr>
          <p:nvPr>
            <p:ph idx="1"/>
          </p:nvPr>
        </p:nvPicPr>
        <p:blipFill>
          <a:blip r:embed="rId2"/>
          <a:stretch>
            <a:fillRect/>
          </a:stretch>
        </p:blipFill>
        <p:spPr>
          <a:xfrm>
            <a:off x="1809689" y="1777293"/>
            <a:ext cx="7634566" cy="4667896"/>
          </a:xfrm>
          <a:prstGeom prst="rect">
            <a:avLst/>
          </a:prstGeom>
        </p:spPr>
      </p:pic>
      <p:pic>
        <p:nvPicPr>
          <p:cNvPr id="4" name="Imagem 3">
            <a:extLst>
              <a:ext uri="{FF2B5EF4-FFF2-40B4-BE49-F238E27FC236}">
                <a16:creationId xmlns:a16="http://schemas.microsoft.com/office/drawing/2014/main" id="{B7B1A92A-9A70-443A-9D82-6E9DA2EEC742}"/>
              </a:ext>
            </a:extLst>
          </p:cNvPr>
          <p:cNvPicPr>
            <a:picLocks noChangeAspect="1"/>
          </p:cNvPicPr>
          <p:nvPr/>
        </p:nvPicPr>
        <p:blipFill>
          <a:blip r:embed="rId3"/>
          <a:stretch>
            <a:fillRect/>
          </a:stretch>
        </p:blipFill>
        <p:spPr>
          <a:xfrm>
            <a:off x="3646306" y="303645"/>
            <a:ext cx="5904482" cy="1319900"/>
          </a:xfrm>
          <a:prstGeom prst="rect">
            <a:avLst/>
          </a:prstGeom>
        </p:spPr>
      </p:pic>
    </p:spTree>
    <p:extLst>
      <p:ext uri="{BB962C8B-B14F-4D97-AF65-F5344CB8AC3E}">
        <p14:creationId xmlns:p14="http://schemas.microsoft.com/office/powerpoint/2010/main" val="16707240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5.11 Entradas e saídas analógicas: endereçamento</a:t>
            </a:r>
          </a:p>
          <a:p>
            <a:r>
              <a:rPr lang="pt-BR" sz="2000" dirty="0"/>
              <a:t>Para que trabalhem com sinais analógicos, os CLPs necessitam de um conversor analógico-digital (A/D) nas entradas e, de modo similar, de um conversor digital-analógico (D/A) nas saídas.</a:t>
            </a:r>
          </a:p>
          <a:p>
            <a:r>
              <a:rPr lang="pt-BR" sz="2000" dirty="0"/>
              <a:t>A tabela 5.9 apresenta as características das entradas analógicas para o CLP genérico.</a:t>
            </a:r>
          </a:p>
        </p:txBody>
      </p:sp>
      <p:pic>
        <p:nvPicPr>
          <p:cNvPr id="2" name="Imagem 1">
            <a:extLst>
              <a:ext uri="{FF2B5EF4-FFF2-40B4-BE49-F238E27FC236}">
                <a16:creationId xmlns:a16="http://schemas.microsoft.com/office/drawing/2014/main" id="{43979C11-2834-466C-89CD-0C238AB57E7A}"/>
              </a:ext>
            </a:extLst>
          </p:cNvPr>
          <p:cNvPicPr>
            <a:picLocks noChangeAspect="1"/>
          </p:cNvPicPr>
          <p:nvPr/>
        </p:nvPicPr>
        <p:blipFill>
          <a:blip r:embed="rId2"/>
          <a:stretch>
            <a:fillRect/>
          </a:stretch>
        </p:blipFill>
        <p:spPr>
          <a:xfrm>
            <a:off x="2066925" y="1911011"/>
            <a:ext cx="8058150" cy="4438650"/>
          </a:xfrm>
          <a:prstGeom prst="rect">
            <a:avLst/>
          </a:prstGeom>
        </p:spPr>
      </p:pic>
    </p:spTree>
    <p:extLst>
      <p:ext uri="{BB962C8B-B14F-4D97-AF65-F5344CB8AC3E}">
        <p14:creationId xmlns:p14="http://schemas.microsoft.com/office/powerpoint/2010/main" val="25036444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BB8427E-43AD-485E-B638-A0A84E9CCF70}"/>
              </a:ext>
            </a:extLst>
          </p:cNvPr>
          <p:cNvPicPr>
            <a:picLocks noGrp="1" noChangeAspect="1"/>
          </p:cNvPicPr>
          <p:nvPr>
            <p:ph idx="1"/>
          </p:nvPr>
        </p:nvPicPr>
        <p:blipFill>
          <a:blip r:embed="rId2"/>
          <a:stretch>
            <a:fillRect/>
          </a:stretch>
        </p:blipFill>
        <p:spPr>
          <a:xfrm>
            <a:off x="671405" y="296559"/>
            <a:ext cx="10185986" cy="6264881"/>
          </a:xfrm>
          <a:prstGeom prst="rect">
            <a:avLst/>
          </a:prstGeom>
        </p:spPr>
      </p:pic>
    </p:spTree>
    <p:extLst>
      <p:ext uri="{BB962C8B-B14F-4D97-AF65-F5344CB8AC3E}">
        <p14:creationId xmlns:p14="http://schemas.microsoft.com/office/powerpoint/2010/main" val="18792107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5E0817-1170-4093-8CAD-A3FDA563C9EA}"/>
              </a:ext>
            </a:extLst>
          </p:cNvPr>
          <p:cNvPicPr>
            <a:picLocks noGrp="1" noChangeAspect="1"/>
          </p:cNvPicPr>
          <p:nvPr>
            <p:ph idx="1"/>
          </p:nvPr>
        </p:nvPicPr>
        <p:blipFill>
          <a:blip r:embed="rId2"/>
          <a:stretch>
            <a:fillRect/>
          </a:stretch>
        </p:blipFill>
        <p:spPr>
          <a:xfrm>
            <a:off x="362959" y="263740"/>
            <a:ext cx="11466082" cy="1964555"/>
          </a:xfrm>
          <a:prstGeom prst="rect">
            <a:avLst/>
          </a:prstGeom>
        </p:spPr>
      </p:pic>
    </p:spTree>
    <p:extLst>
      <p:ext uri="{BB962C8B-B14F-4D97-AF65-F5344CB8AC3E}">
        <p14:creationId xmlns:p14="http://schemas.microsoft.com/office/powerpoint/2010/main" val="386686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3.3.1 Módulos de E/S digitais</a:t>
            </a:r>
          </a:p>
          <a:p>
            <a:r>
              <a:rPr lang="pt-BR" dirty="0"/>
              <a:t>Os módulos de E/S digitais operam com sinais de dois estados: ligado ou desligado.</a:t>
            </a:r>
          </a:p>
          <a:p>
            <a:r>
              <a:rPr lang="pt-BR" dirty="0"/>
              <a:t>Os módulos de entrada digital são capazes de detectar e converter sinais de entrada em níveis lógicos de tensão usados no CLP;</a:t>
            </a:r>
          </a:p>
          <a:p>
            <a:r>
              <a:rPr lang="pt-BR" dirty="0"/>
              <a:t>Os de saída digital convertem os sinais lógicos de saída usados no CLP em sinais próprios capazes de energizar os atuadores.</a:t>
            </a:r>
          </a:p>
          <a:p>
            <a:r>
              <a:rPr lang="pt-BR" dirty="0"/>
              <a:t>Alguns módulos de E/S digitais trabalham com sinais contínuos; outros operam com sinais alternados.</a:t>
            </a:r>
          </a:p>
          <a:p>
            <a:r>
              <a:rPr lang="pt-BR" dirty="0"/>
              <a:t>Para uso em CC (corrente contínua), o valor de tensão padrão adotado é de 24 V, pois permite uma relação sinal/ruído adequada para ambientes industriais.</a:t>
            </a:r>
          </a:p>
          <a:p>
            <a:r>
              <a:rPr lang="pt-BR" dirty="0"/>
              <a:t>Já para os módulos de CA (corrente alternada), o padrão é de 127 ou 220VCA</a:t>
            </a:r>
          </a:p>
        </p:txBody>
      </p:sp>
    </p:spTree>
    <p:extLst>
      <p:ext uri="{BB962C8B-B14F-4D97-AF65-F5344CB8AC3E}">
        <p14:creationId xmlns:p14="http://schemas.microsoft.com/office/powerpoint/2010/main" val="15621930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5.12 Instruções de comparação</a:t>
            </a:r>
          </a:p>
          <a:p>
            <a:r>
              <a:rPr lang="pt-BR" sz="2000" dirty="0"/>
              <a:t>Em programação, muitas vezes é necessário comparar dois valores. Para isso, pode-se usar as instruções de comparação.</a:t>
            </a:r>
          </a:p>
          <a:p>
            <a:r>
              <a:rPr lang="pt-BR" sz="2000" dirty="0"/>
              <a:t>Os comparadores utilizam dois operandos, que podem ser byte, </a:t>
            </a:r>
            <a:r>
              <a:rPr lang="pt-BR" sz="2000" dirty="0" err="1"/>
              <a:t>word</a:t>
            </a:r>
            <a:r>
              <a:rPr lang="pt-BR" sz="2000" dirty="0"/>
              <a:t> ou constante. O programa é realizado com os operandos 1 e 2 (figura 5.56). Caso os valores satisfaçam a condição de comparação e a entrada do comparador esteja habilitada, a saída do comparador será acionada, habilitando, assim, a saída do sistema.</a:t>
            </a:r>
          </a:p>
          <a:p>
            <a:r>
              <a:rPr lang="pt-BR" sz="2000" dirty="0"/>
              <a:t>As comparações que podem ser feitas são: igual, maior que, menor que, maior ou igual a, menor ou igual a e diferente.</a:t>
            </a:r>
          </a:p>
        </p:txBody>
      </p:sp>
      <p:pic>
        <p:nvPicPr>
          <p:cNvPr id="2" name="Imagem 1">
            <a:extLst>
              <a:ext uri="{FF2B5EF4-FFF2-40B4-BE49-F238E27FC236}">
                <a16:creationId xmlns:a16="http://schemas.microsoft.com/office/drawing/2014/main" id="{19D0FD70-4A08-4DFA-97CE-301C3DF24BE3}"/>
              </a:ext>
            </a:extLst>
          </p:cNvPr>
          <p:cNvPicPr>
            <a:picLocks noChangeAspect="1"/>
          </p:cNvPicPr>
          <p:nvPr/>
        </p:nvPicPr>
        <p:blipFill>
          <a:blip r:embed="rId2"/>
          <a:stretch>
            <a:fillRect/>
          </a:stretch>
        </p:blipFill>
        <p:spPr>
          <a:xfrm>
            <a:off x="2857500" y="3657922"/>
            <a:ext cx="6477000" cy="2276475"/>
          </a:xfrm>
          <a:prstGeom prst="rect">
            <a:avLst/>
          </a:prstGeom>
        </p:spPr>
      </p:pic>
    </p:spTree>
    <p:extLst>
      <p:ext uri="{BB962C8B-B14F-4D97-AF65-F5344CB8AC3E}">
        <p14:creationId xmlns:p14="http://schemas.microsoft.com/office/powerpoint/2010/main" val="13911961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5.12.1 Igual a (=)</a:t>
            </a:r>
          </a:p>
          <a:p>
            <a:r>
              <a:rPr lang="pt-BR" sz="2000" dirty="0"/>
              <a:t>A figura 5.57 apresenta a instrução de comparação igual a (=) em diagrama </a:t>
            </a:r>
            <a:r>
              <a:rPr lang="pt-BR" sz="2000" dirty="0" err="1"/>
              <a:t>Ladder</a:t>
            </a:r>
            <a:r>
              <a:rPr lang="pt-BR" sz="2000" dirty="0"/>
              <a:t>.</a:t>
            </a:r>
          </a:p>
        </p:txBody>
      </p:sp>
      <p:pic>
        <p:nvPicPr>
          <p:cNvPr id="2" name="Imagem 1">
            <a:extLst>
              <a:ext uri="{FF2B5EF4-FFF2-40B4-BE49-F238E27FC236}">
                <a16:creationId xmlns:a16="http://schemas.microsoft.com/office/drawing/2014/main" id="{9B5C9D51-54A9-4F38-ACE8-E1F26B3BF2FB}"/>
              </a:ext>
            </a:extLst>
          </p:cNvPr>
          <p:cNvPicPr>
            <a:picLocks noChangeAspect="1"/>
          </p:cNvPicPr>
          <p:nvPr/>
        </p:nvPicPr>
        <p:blipFill>
          <a:blip r:embed="rId2"/>
          <a:stretch>
            <a:fillRect/>
          </a:stretch>
        </p:blipFill>
        <p:spPr>
          <a:xfrm>
            <a:off x="531829" y="1290407"/>
            <a:ext cx="8116136" cy="2138593"/>
          </a:xfrm>
          <a:prstGeom prst="rect">
            <a:avLst/>
          </a:prstGeom>
        </p:spPr>
      </p:pic>
      <p:pic>
        <p:nvPicPr>
          <p:cNvPr id="4" name="Imagem 3">
            <a:extLst>
              <a:ext uri="{FF2B5EF4-FFF2-40B4-BE49-F238E27FC236}">
                <a16:creationId xmlns:a16="http://schemas.microsoft.com/office/drawing/2014/main" id="{800811D0-1DF3-4015-BAB9-5C7189D338F2}"/>
              </a:ext>
            </a:extLst>
          </p:cNvPr>
          <p:cNvPicPr>
            <a:picLocks noChangeAspect="1"/>
          </p:cNvPicPr>
          <p:nvPr/>
        </p:nvPicPr>
        <p:blipFill>
          <a:blip r:embed="rId3"/>
          <a:stretch>
            <a:fillRect/>
          </a:stretch>
        </p:blipFill>
        <p:spPr>
          <a:xfrm>
            <a:off x="9168092" y="1636636"/>
            <a:ext cx="2181225" cy="1114425"/>
          </a:xfrm>
          <a:prstGeom prst="rect">
            <a:avLst/>
          </a:prstGeom>
        </p:spPr>
      </p:pic>
      <p:sp>
        <p:nvSpPr>
          <p:cNvPr id="6" name="CaixaDeTexto 5">
            <a:extLst>
              <a:ext uri="{FF2B5EF4-FFF2-40B4-BE49-F238E27FC236}">
                <a16:creationId xmlns:a16="http://schemas.microsoft.com/office/drawing/2014/main" id="{1461A82A-2B5B-4386-A769-B52D24C6ED39}"/>
              </a:ext>
            </a:extLst>
          </p:cNvPr>
          <p:cNvSpPr txBox="1"/>
          <p:nvPr/>
        </p:nvSpPr>
        <p:spPr>
          <a:xfrm>
            <a:off x="337351" y="3813267"/>
            <a:ext cx="10777491" cy="1569660"/>
          </a:xfrm>
          <a:prstGeom prst="rect">
            <a:avLst/>
          </a:prstGeom>
          <a:noFill/>
        </p:spPr>
        <p:txBody>
          <a:bodyPr wrap="square">
            <a:spAutoFit/>
          </a:bodyPr>
          <a:lstStyle/>
          <a:p>
            <a:pPr marL="342900" indent="-342900">
              <a:buFont typeface="Arial" panose="020B0604020202020204" pitchFamily="34" charset="0"/>
              <a:buChar char="•"/>
            </a:pPr>
            <a:r>
              <a:rPr lang="pt-BR" sz="2400" dirty="0"/>
              <a:t>Nesse exemplo, quando a entrada I0.0 estiver habilitada, teremos a comparação entre o operando 1 e o operando 2.</a:t>
            </a:r>
          </a:p>
          <a:p>
            <a:pPr marL="342900" indent="-342900">
              <a:buFont typeface="Arial" panose="020B0604020202020204" pitchFamily="34" charset="0"/>
              <a:buChar char="•"/>
            </a:pPr>
            <a:r>
              <a:rPr lang="pt-BR" sz="2400" dirty="0"/>
              <a:t>Se eles forem iguais, o resultado será nível lógico “1” e a saída será acionada.</a:t>
            </a:r>
          </a:p>
          <a:p>
            <a:pPr marL="342900" indent="-342900">
              <a:buFont typeface="Arial" panose="020B0604020202020204" pitchFamily="34" charset="0"/>
              <a:buChar char="•"/>
            </a:pPr>
            <a:r>
              <a:rPr lang="pt-BR" sz="2400" dirty="0"/>
              <a:t>Se forem diferentes, o resultado será nível lógico “0” e a saída será desligada.</a:t>
            </a:r>
          </a:p>
        </p:txBody>
      </p:sp>
    </p:spTree>
    <p:extLst>
      <p:ext uri="{BB962C8B-B14F-4D97-AF65-F5344CB8AC3E}">
        <p14:creationId xmlns:p14="http://schemas.microsoft.com/office/powerpoint/2010/main" val="7377081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F479A5-0D7E-486B-B6E0-ADFD7E2F80EF}"/>
              </a:ext>
            </a:extLst>
          </p:cNvPr>
          <p:cNvPicPr>
            <a:picLocks noGrp="1" noChangeAspect="1"/>
          </p:cNvPicPr>
          <p:nvPr>
            <p:ph idx="1"/>
          </p:nvPr>
        </p:nvPicPr>
        <p:blipFill>
          <a:blip r:embed="rId2"/>
          <a:stretch>
            <a:fillRect/>
          </a:stretch>
        </p:blipFill>
        <p:spPr>
          <a:xfrm>
            <a:off x="1684338" y="538163"/>
            <a:ext cx="8839200" cy="5848350"/>
          </a:xfrm>
          <a:prstGeom prst="rect">
            <a:avLst/>
          </a:prstGeom>
        </p:spPr>
      </p:pic>
    </p:spTree>
    <p:extLst>
      <p:ext uri="{BB962C8B-B14F-4D97-AF65-F5344CB8AC3E}">
        <p14:creationId xmlns:p14="http://schemas.microsoft.com/office/powerpoint/2010/main" val="2433823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B6031B6-120C-4BC9-B25E-7443FB820071}"/>
              </a:ext>
            </a:extLst>
          </p:cNvPr>
          <p:cNvPicPr>
            <a:picLocks noGrp="1" noChangeAspect="1"/>
          </p:cNvPicPr>
          <p:nvPr>
            <p:ph idx="1"/>
          </p:nvPr>
        </p:nvPicPr>
        <p:blipFill>
          <a:blip r:embed="rId2"/>
          <a:stretch>
            <a:fillRect/>
          </a:stretch>
        </p:blipFill>
        <p:spPr>
          <a:xfrm>
            <a:off x="995995" y="97655"/>
            <a:ext cx="9879151" cy="6493438"/>
          </a:xfrm>
          <a:prstGeom prst="rect">
            <a:avLst/>
          </a:prstGeom>
        </p:spPr>
      </p:pic>
    </p:spTree>
    <p:extLst>
      <p:ext uri="{BB962C8B-B14F-4D97-AF65-F5344CB8AC3E}">
        <p14:creationId xmlns:p14="http://schemas.microsoft.com/office/powerpoint/2010/main" val="6196286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1C9F66F-CF2A-4732-8093-42E050906A54}"/>
              </a:ext>
            </a:extLst>
          </p:cNvPr>
          <p:cNvPicPr>
            <a:picLocks noGrp="1" noChangeAspect="1"/>
          </p:cNvPicPr>
          <p:nvPr>
            <p:ph idx="1"/>
          </p:nvPr>
        </p:nvPicPr>
        <p:blipFill>
          <a:blip r:embed="rId2"/>
          <a:stretch>
            <a:fillRect/>
          </a:stretch>
        </p:blipFill>
        <p:spPr>
          <a:xfrm>
            <a:off x="1137390" y="246078"/>
            <a:ext cx="9273867" cy="6225743"/>
          </a:xfrm>
          <a:prstGeom prst="rect">
            <a:avLst/>
          </a:prstGeom>
        </p:spPr>
      </p:pic>
    </p:spTree>
    <p:extLst>
      <p:ext uri="{BB962C8B-B14F-4D97-AF65-F5344CB8AC3E}">
        <p14:creationId xmlns:p14="http://schemas.microsoft.com/office/powerpoint/2010/main" val="939465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10A98A6-EE06-4852-8619-412C4EFA57E3}"/>
              </a:ext>
            </a:extLst>
          </p:cNvPr>
          <p:cNvPicPr>
            <a:picLocks noGrp="1" noChangeAspect="1"/>
          </p:cNvPicPr>
          <p:nvPr>
            <p:ph idx="1"/>
          </p:nvPr>
        </p:nvPicPr>
        <p:blipFill>
          <a:blip r:embed="rId2"/>
          <a:stretch>
            <a:fillRect/>
          </a:stretch>
        </p:blipFill>
        <p:spPr>
          <a:xfrm>
            <a:off x="1271679" y="395287"/>
            <a:ext cx="9132949" cy="6123233"/>
          </a:xfrm>
          <a:prstGeom prst="rect">
            <a:avLst/>
          </a:prstGeom>
        </p:spPr>
      </p:pic>
    </p:spTree>
    <p:extLst>
      <p:ext uri="{BB962C8B-B14F-4D97-AF65-F5344CB8AC3E}">
        <p14:creationId xmlns:p14="http://schemas.microsoft.com/office/powerpoint/2010/main" val="36405938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4589FE4-1D9E-4413-A2C9-F2D21B1D063D}"/>
              </a:ext>
            </a:extLst>
          </p:cNvPr>
          <p:cNvPicPr>
            <a:picLocks noGrp="1" noChangeAspect="1"/>
          </p:cNvPicPr>
          <p:nvPr>
            <p:ph idx="1"/>
          </p:nvPr>
        </p:nvPicPr>
        <p:blipFill>
          <a:blip r:embed="rId2"/>
          <a:stretch>
            <a:fillRect/>
          </a:stretch>
        </p:blipFill>
        <p:spPr>
          <a:xfrm>
            <a:off x="1015924" y="339606"/>
            <a:ext cx="9752690" cy="6178788"/>
          </a:xfrm>
          <a:prstGeom prst="rect">
            <a:avLst/>
          </a:prstGeom>
        </p:spPr>
      </p:pic>
    </p:spTree>
    <p:extLst>
      <p:ext uri="{BB962C8B-B14F-4D97-AF65-F5344CB8AC3E}">
        <p14:creationId xmlns:p14="http://schemas.microsoft.com/office/powerpoint/2010/main" val="32864375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E1A12F8-894E-4187-B1E6-3CED5A2FEA6D}"/>
              </a:ext>
            </a:extLst>
          </p:cNvPr>
          <p:cNvPicPr>
            <a:picLocks noChangeAspect="1"/>
          </p:cNvPicPr>
          <p:nvPr/>
        </p:nvPicPr>
        <p:blipFill>
          <a:blip r:embed="rId2"/>
          <a:stretch>
            <a:fillRect/>
          </a:stretch>
        </p:blipFill>
        <p:spPr>
          <a:xfrm>
            <a:off x="3941699" y="2644992"/>
            <a:ext cx="1748887" cy="2180527"/>
          </a:xfrm>
          <a:prstGeom prst="rect">
            <a:avLst/>
          </a:prstGeom>
        </p:spPr>
      </p:pic>
      <p:pic>
        <p:nvPicPr>
          <p:cNvPr id="5" name="Imagem 4">
            <a:extLst>
              <a:ext uri="{FF2B5EF4-FFF2-40B4-BE49-F238E27FC236}">
                <a16:creationId xmlns:a16="http://schemas.microsoft.com/office/drawing/2014/main" id="{5B1CD430-47BB-4405-BC5B-1C3B95624E5B}"/>
              </a:ext>
            </a:extLst>
          </p:cNvPr>
          <p:cNvPicPr>
            <a:picLocks noChangeAspect="1"/>
          </p:cNvPicPr>
          <p:nvPr/>
        </p:nvPicPr>
        <p:blipFill>
          <a:blip r:embed="rId3"/>
          <a:stretch>
            <a:fillRect/>
          </a:stretch>
        </p:blipFill>
        <p:spPr>
          <a:xfrm>
            <a:off x="6638170" y="2706555"/>
            <a:ext cx="1333500" cy="1028700"/>
          </a:xfrm>
          <a:prstGeom prst="rect">
            <a:avLst/>
          </a:prstGeom>
        </p:spPr>
      </p:pic>
      <p:sp>
        <p:nvSpPr>
          <p:cNvPr id="7" name="CaixaDeTexto 6">
            <a:extLst>
              <a:ext uri="{FF2B5EF4-FFF2-40B4-BE49-F238E27FC236}">
                <a16:creationId xmlns:a16="http://schemas.microsoft.com/office/drawing/2014/main" id="{3B658344-FB87-46FA-83EA-C7C51160F0C1}"/>
              </a:ext>
            </a:extLst>
          </p:cNvPr>
          <p:cNvSpPr txBox="1"/>
          <p:nvPr/>
        </p:nvSpPr>
        <p:spPr>
          <a:xfrm>
            <a:off x="550416" y="5055785"/>
            <a:ext cx="11176986" cy="1477328"/>
          </a:xfrm>
          <a:prstGeom prst="rect">
            <a:avLst/>
          </a:prstGeom>
          <a:noFill/>
        </p:spPr>
        <p:txBody>
          <a:bodyPr wrap="square">
            <a:spAutoFit/>
          </a:bodyPr>
          <a:lstStyle/>
          <a:p>
            <a:pPr marL="285750" indent="-285750">
              <a:buFont typeface="Arial" panose="020B0604020202020204" pitchFamily="34" charset="0"/>
              <a:buChar char="•"/>
            </a:pPr>
            <a:r>
              <a:rPr lang="pt-BR" dirty="0"/>
              <a:t>Quando a entrada está habilitada, tem-se a execução da soma dos dois operandos ou constantes e, consequentemente, o valor passa para um terceiro operando.</a:t>
            </a:r>
          </a:p>
          <a:p>
            <a:pPr marL="285750" indent="-285750">
              <a:buFont typeface="Arial" panose="020B0604020202020204" pitchFamily="34" charset="0"/>
              <a:buChar char="•"/>
            </a:pPr>
            <a:r>
              <a:rPr lang="pt-BR" dirty="0"/>
              <a:t>Operando 1 e operando 2 são os valores que serão somados.</a:t>
            </a:r>
          </a:p>
          <a:p>
            <a:pPr marL="285750" indent="-285750">
              <a:buFont typeface="Arial" panose="020B0604020202020204" pitchFamily="34" charset="0"/>
              <a:buChar char="•"/>
            </a:pPr>
            <a:r>
              <a:rPr lang="pt-BR" dirty="0"/>
              <a:t>Os endereços permitidos são: bytes, </a:t>
            </a:r>
            <a:r>
              <a:rPr lang="pt-BR" dirty="0" err="1"/>
              <a:t>words</a:t>
            </a:r>
            <a:r>
              <a:rPr lang="pt-BR" dirty="0"/>
              <a:t> e constantes.</a:t>
            </a:r>
          </a:p>
          <a:p>
            <a:pPr marL="285750" indent="-285750">
              <a:buFont typeface="Arial" panose="020B0604020202020204" pitchFamily="34" charset="0"/>
              <a:buChar char="•"/>
            </a:pPr>
            <a:r>
              <a:rPr lang="pt-BR" dirty="0"/>
              <a:t>Resultado é o operando que receberá o resultado da soma.</a:t>
            </a:r>
          </a:p>
        </p:txBody>
      </p:sp>
      <p:sp>
        <p:nvSpPr>
          <p:cNvPr id="9" name="Espaço Reservado para Conteúdo 8">
            <a:extLst>
              <a:ext uri="{FF2B5EF4-FFF2-40B4-BE49-F238E27FC236}">
                <a16:creationId xmlns:a16="http://schemas.microsoft.com/office/drawing/2014/main" id="{D00D54DE-1F81-4C98-BA20-EFA0215FA2B5}"/>
              </a:ext>
            </a:extLst>
          </p:cNvPr>
          <p:cNvSpPr>
            <a:spLocks noGrp="1"/>
          </p:cNvSpPr>
          <p:nvPr>
            <p:ph idx="1"/>
          </p:nvPr>
        </p:nvSpPr>
        <p:spPr>
          <a:xfrm>
            <a:off x="550416" y="314266"/>
            <a:ext cx="11034943" cy="2100460"/>
          </a:xfrm>
        </p:spPr>
        <p:txBody>
          <a:bodyPr>
            <a:normAutofit/>
          </a:bodyPr>
          <a:lstStyle/>
          <a:p>
            <a:r>
              <a:rPr lang="pt-BR" sz="2000" b="1" dirty="0"/>
              <a:t>5.13 Operações matemáticas</a:t>
            </a:r>
          </a:p>
          <a:p>
            <a:r>
              <a:rPr lang="pt-BR" sz="1800" dirty="0"/>
              <a:t>Essas instruções têm como função executar operações aritméticas entre dois operandos, colocando o resultado em um operando de resposta denominado RES.</a:t>
            </a:r>
          </a:p>
          <a:p>
            <a:r>
              <a:rPr lang="pt-BR" sz="1800" b="1" dirty="0"/>
              <a:t>5.13.1 Somador (+)</a:t>
            </a:r>
          </a:p>
          <a:p>
            <a:r>
              <a:rPr lang="pt-BR" sz="1800" dirty="0"/>
              <a:t>Quando essa instrução é habilitada por meio da entrada (E), executa-se a soma dos operandos (OPR1 + OPR2), colocando o resultado em RES, conforme demonstra a figura 5.63.</a:t>
            </a:r>
          </a:p>
        </p:txBody>
      </p:sp>
    </p:spTree>
    <p:extLst>
      <p:ext uri="{BB962C8B-B14F-4D97-AF65-F5344CB8AC3E}">
        <p14:creationId xmlns:p14="http://schemas.microsoft.com/office/powerpoint/2010/main" val="20872744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5038080-858F-4D59-B0F6-63DBCE368926}"/>
              </a:ext>
            </a:extLst>
          </p:cNvPr>
          <p:cNvSpPr txBox="1"/>
          <p:nvPr/>
        </p:nvSpPr>
        <p:spPr>
          <a:xfrm>
            <a:off x="566321" y="4321548"/>
            <a:ext cx="10899559" cy="1938992"/>
          </a:xfrm>
          <a:prstGeom prst="rect">
            <a:avLst/>
          </a:prstGeom>
          <a:noFill/>
        </p:spPr>
        <p:txBody>
          <a:bodyPr wrap="square">
            <a:spAutoFit/>
          </a:bodyPr>
          <a:lstStyle/>
          <a:p>
            <a:pPr marL="342900" indent="-342900">
              <a:buFont typeface="Arial" panose="020B0604020202020204" pitchFamily="34" charset="0"/>
              <a:buChar char="•"/>
            </a:pPr>
            <a:r>
              <a:rPr lang="pt-BR" sz="2000" dirty="0"/>
              <a:t>Operando 1 é o valor do qual será subtraído o valor do segundo operando e, consequentemente, o resultado passa para um terceiro operando.</a:t>
            </a:r>
          </a:p>
          <a:p>
            <a:pPr marL="342900" indent="-342900">
              <a:buFont typeface="Arial" panose="020B0604020202020204" pitchFamily="34" charset="0"/>
              <a:buChar char="•"/>
            </a:pPr>
            <a:r>
              <a:rPr lang="pt-BR" sz="2000" dirty="0"/>
              <a:t>Operando 2 é o valor que será subtraído do primeiro operando.</a:t>
            </a:r>
          </a:p>
          <a:p>
            <a:pPr marL="342900" indent="-342900">
              <a:buFont typeface="Arial" panose="020B0604020202020204" pitchFamily="34" charset="0"/>
              <a:buChar char="•"/>
            </a:pPr>
            <a:r>
              <a:rPr lang="pt-BR" sz="2000" dirty="0"/>
              <a:t>Os endereços permitidos são: bytes, </a:t>
            </a:r>
            <a:r>
              <a:rPr lang="pt-BR" sz="2000" dirty="0" err="1"/>
              <a:t>words</a:t>
            </a:r>
            <a:r>
              <a:rPr lang="pt-BR" sz="2000" dirty="0"/>
              <a:t> e constantes.</a:t>
            </a:r>
          </a:p>
          <a:p>
            <a:pPr marL="342900" indent="-342900">
              <a:buFont typeface="Arial" panose="020B0604020202020204" pitchFamily="34" charset="0"/>
              <a:buChar char="•"/>
            </a:pPr>
            <a:r>
              <a:rPr lang="pt-BR" sz="2000" dirty="0"/>
              <a:t>Resultado é o operando que receberá o resultado da subtração.</a:t>
            </a:r>
          </a:p>
          <a:p>
            <a:pPr marL="342900" indent="-342900">
              <a:buFont typeface="Arial" panose="020B0604020202020204" pitchFamily="34" charset="0"/>
              <a:buChar char="•"/>
            </a:pPr>
            <a:r>
              <a:rPr lang="pt-BR" sz="2000" dirty="0"/>
              <a:t>Os endereços permitidos são: bytes e </a:t>
            </a:r>
            <a:r>
              <a:rPr lang="pt-BR" sz="2000" dirty="0" err="1"/>
              <a:t>words</a:t>
            </a:r>
            <a:r>
              <a:rPr lang="pt-BR" sz="2000" dirty="0"/>
              <a:t>.</a:t>
            </a:r>
          </a:p>
        </p:txBody>
      </p:sp>
      <p:sp>
        <p:nvSpPr>
          <p:cNvPr id="7" name="Espaço Reservado para Conteúdo 6">
            <a:extLst>
              <a:ext uri="{FF2B5EF4-FFF2-40B4-BE49-F238E27FC236}">
                <a16:creationId xmlns:a16="http://schemas.microsoft.com/office/drawing/2014/main" id="{61D0A15D-FE93-46E7-ADB3-D54B5AC3B97D}"/>
              </a:ext>
            </a:extLst>
          </p:cNvPr>
          <p:cNvSpPr>
            <a:spLocks noGrp="1"/>
          </p:cNvSpPr>
          <p:nvPr>
            <p:ph idx="1"/>
          </p:nvPr>
        </p:nvSpPr>
        <p:spPr>
          <a:xfrm>
            <a:off x="646220" y="387443"/>
            <a:ext cx="10515600" cy="1041862"/>
          </a:xfrm>
        </p:spPr>
        <p:txBody>
          <a:bodyPr>
            <a:normAutofit/>
          </a:bodyPr>
          <a:lstStyle/>
          <a:p>
            <a:r>
              <a:rPr lang="pt-BR" sz="2000" dirty="0"/>
              <a:t>5.13.2 </a:t>
            </a:r>
            <a:r>
              <a:rPr lang="pt-BR" sz="2000" dirty="0" err="1"/>
              <a:t>Subtrator</a:t>
            </a:r>
            <a:r>
              <a:rPr lang="pt-BR" sz="2000" dirty="0"/>
              <a:t> (–)</a:t>
            </a:r>
          </a:p>
          <a:p>
            <a:r>
              <a:rPr lang="pt-BR" sz="2000" dirty="0"/>
              <a:t>Quando essa instrução é habilitada por meio da entrada (E), executa-se a subtração dos operandos (OPR1 – OPR2), colocando o resultado em RES, conforme demonstra a figura 5.64.</a:t>
            </a:r>
          </a:p>
        </p:txBody>
      </p:sp>
      <p:pic>
        <p:nvPicPr>
          <p:cNvPr id="8" name="Imagem 7">
            <a:extLst>
              <a:ext uri="{FF2B5EF4-FFF2-40B4-BE49-F238E27FC236}">
                <a16:creationId xmlns:a16="http://schemas.microsoft.com/office/drawing/2014/main" id="{65B75A1A-6E33-4A4C-9857-3648D459775C}"/>
              </a:ext>
            </a:extLst>
          </p:cNvPr>
          <p:cNvPicPr>
            <a:picLocks noChangeAspect="1"/>
          </p:cNvPicPr>
          <p:nvPr/>
        </p:nvPicPr>
        <p:blipFill>
          <a:blip r:embed="rId2"/>
          <a:stretch>
            <a:fillRect/>
          </a:stretch>
        </p:blipFill>
        <p:spPr>
          <a:xfrm>
            <a:off x="3902844" y="1737545"/>
            <a:ext cx="2050897" cy="2323799"/>
          </a:xfrm>
          <a:prstGeom prst="rect">
            <a:avLst/>
          </a:prstGeom>
        </p:spPr>
      </p:pic>
      <p:pic>
        <p:nvPicPr>
          <p:cNvPr id="9" name="Imagem 8">
            <a:extLst>
              <a:ext uri="{FF2B5EF4-FFF2-40B4-BE49-F238E27FC236}">
                <a16:creationId xmlns:a16="http://schemas.microsoft.com/office/drawing/2014/main" id="{E8861CE7-65BE-4B36-AF3C-3C0DE748A63D}"/>
              </a:ext>
            </a:extLst>
          </p:cNvPr>
          <p:cNvPicPr>
            <a:picLocks noChangeAspect="1"/>
          </p:cNvPicPr>
          <p:nvPr/>
        </p:nvPicPr>
        <p:blipFill>
          <a:blip r:embed="rId3"/>
          <a:stretch>
            <a:fillRect/>
          </a:stretch>
        </p:blipFill>
        <p:spPr>
          <a:xfrm>
            <a:off x="6596340" y="2027701"/>
            <a:ext cx="1343025" cy="847725"/>
          </a:xfrm>
          <a:prstGeom prst="rect">
            <a:avLst/>
          </a:prstGeom>
        </p:spPr>
      </p:pic>
    </p:spTree>
    <p:extLst>
      <p:ext uri="{BB962C8B-B14F-4D97-AF65-F5344CB8AC3E}">
        <p14:creationId xmlns:p14="http://schemas.microsoft.com/office/powerpoint/2010/main" val="35756677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5.13.3 Multiplicador ( ×)</a:t>
            </a:r>
          </a:p>
          <a:p>
            <a:r>
              <a:rPr lang="pt-BR" sz="2000" dirty="0"/>
              <a:t>Quando essa instrução é habilitada por meio da entrada (E), executa-se a multiplicação dos operandos (OPR1 × OPR2), colocando o resultado em RES, conforme demonstra a figura 5.65.</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multiplicação dos dois operandos e, consequentemente, o valor passa para um terceiro operando.</a:t>
            </a:r>
          </a:p>
          <a:p>
            <a:r>
              <a:rPr lang="pt-BR" sz="2000" dirty="0"/>
              <a:t>Operando 1 e operando 2 são os valores que serão multiplicados.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multiplicação.</a:t>
            </a:r>
          </a:p>
          <a:p>
            <a:r>
              <a:rPr lang="pt-BR" sz="2000" dirty="0"/>
              <a:t>Os endereços permitidos são: bytes e </a:t>
            </a:r>
            <a:r>
              <a:rPr lang="pt-BR" sz="2000" dirty="0" err="1"/>
              <a:t>words</a:t>
            </a:r>
            <a:r>
              <a:rPr lang="pt-BR" sz="2000" dirty="0"/>
              <a:t>.</a:t>
            </a:r>
          </a:p>
        </p:txBody>
      </p:sp>
      <p:pic>
        <p:nvPicPr>
          <p:cNvPr id="2" name="Imagem 1">
            <a:extLst>
              <a:ext uri="{FF2B5EF4-FFF2-40B4-BE49-F238E27FC236}">
                <a16:creationId xmlns:a16="http://schemas.microsoft.com/office/drawing/2014/main" id="{6D98D6DD-587B-4AE4-ADB0-E34FC8614F2D}"/>
              </a:ext>
            </a:extLst>
          </p:cNvPr>
          <p:cNvPicPr>
            <a:picLocks noChangeAspect="1"/>
          </p:cNvPicPr>
          <p:nvPr/>
        </p:nvPicPr>
        <p:blipFill>
          <a:blip r:embed="rId2"/>
          <a:stretch>
            <a:fillRect/>
          </a:stretch>
        </p:blipFill>
        <p:spPr>
          <a:xfrm>
            <a:off x="3317336" y="1494637"/>
            <a:ext cx="2051373" cy="2509191"/>
          </a:xfrm>
          <a:prstGeom prst="rect">
            <a:avLst/>
          </a:prstGeom>
        </p:spPr>
      </p:pic>
      <p:pic>
        <p:nvPicPr>
          <p:cNvPr id="4" name="Imagem 3">
            <a:extLst>
              <a:ext uri="{FF2B5EF4-FFF2-40B4-BE49-F238E27FC236}">
                <a16:creationId xmlns:a16="http://schemas.microsoft.com/office/drawing/2014/main" id="{B2904391-267C-489C-8A96-09B731CEF09D}"/>
              </a:ext>
            </a:extLst>
          </p:cNvPr>
          <p:cNvPicPr>
            <a:picLocks noChangeAspect="1"/>
          </p:cNvPicPr>
          <p:nvPr/>
        </p:nvPicPr>
        <p:blipFill>
          <a:blip r:embed="rId3"/>
          <a:stretch>
            <a:fillRect/>
          </a:stretch>
        </p:blipFill>
        <p:spPr>
          <a:xfrm>
            <a:off x="5675050" y="1800409"/>
            <a:ext cx="1676400" cy="1162050"/>
          </a:xfrm>
          <a:prstGeom prst="rect">
            <a:avLst/>
          </a:prstGeom>
        </p:spPr>
      </p:pic>
    </p:spTree>
    <p:extLst>
      <p:ext uri="{BB962C8B-B14F-4D97-AF65-F5344CB8AC3E}">
        <p14:creationId xmlns:p14="http://schemas.microsoft.com/office/powerpoint/2010/main" val="3917948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r>
              <a:rPr lang="pt-BR" dirty="0"/>
              <a:t>Dentre os diversos tipos de dispositivos transdutores e atuadores que podem ser</a:t>
            </a:r>
          </a:p>
          <a:p>
            <a:pPr marL="0" indent="0">
              <a:buNone/>
            </a:pPr>
            <a:r>
              <a:rPr lang="pt-BR" dirty="0"/>
              <a:t>ligados às entradas digitais estão:</a:t>
            </a:r>
          </a:p>
          <a:p>
            <a:pPr marL="0" indent="0">
              <a:buNone/>
            </a:pPr>
            <a:r>
              <a:rPr lang="pt-BR" dirty="0"/>
              <a:t>• Microchaves.</a:t>
            </a:r>
          </a:p>
          <a:p>
            <a:pPr marL="0" indent="0">
              <a:buNone/>
            </a:pPr>
            <a:r>
              <a:rPr lang="pt-BR" dirty="0"/>
              <a:t>• Chaves </a:t>
            </a:r>
            <a:r>
              <a:rPr lang="pt-BR" i="1" dirty="0" err="1"/>
              <a:t>push-button</a:t>
            </a:r>
            <a:r>
              <a:rPr lang="pt-BR" dirty="0"/>
              <a:t>.</a:t>
            </a:r>
          </a:p>
          <a:p>
            <a:pPr marL="0" indent="0">
              <a:buNone/>
            </a:pPr>
            <a:r>
              <a:rPr lang="pt-BR" dirty="0"/>
              <a:t>• Chaves fim de curso.</a:t>
            </a:r>
          </a:p>
          <a:p>
            <a:pPr marL="0" indent="0">
              <a:buNone/>
            </a:pPr>
            <a:r>
              <a:rPr lang="pt-BR" dirty="0"/>
              <a:t>• Sensores de proximidade.</a:t>
            </a:r>
          </a:p>
          <a:p>
            <a:pPr marL="0" indent="0">
              <a:buNone/>
            </a:pPr>
            <a:r>
              <a:rPr lang="pt-BR" dirty="0"/>
              <a:t>• Chaves automáticas.</a:t>
            </a:r>
          </a:p>
          <a:p>
            <a:pPr marL="0" indent="0">
              <a:buNone/>
            </a:pPr>
            <a:r>
              <a:rPr lang="pt-BR" dirty="0"/>
              <a:t>• Portas lógicas.</a:t>
            </a:r>
          </a:p>
          <a:p>
            <a:pPr marL="0" indent="0">
              <a:buNone/>
            </a:pPr>
            <a:r>
              <a:rPr lang="pt-BR" dirty="0"/>
              <a:t>• Células fotovoltaicas.</a:t>
            </a:r>
          </a:p>
          <a:p>
            <a:pPr marL="0" indent="0">
              <a:buNone/>
            </a:pPr>
            <a:r>
              <a:rPr lang="pt-BR" dirty="0"/>
              <a:t>• Contatos de starters de motores.</a:t>
            </a:r>
          </a:p>
          <a:p>
            <a:pPr marL="0" indent="0">
              <a:buNone/>
            </a:pPr>
            <a:r>
              <a:rPr lang="pt-BR" dirty="0"/>
              <a:t>• Contatos de relés.</a:t>
            </a:r>
          </a:p>
          <a:p>
            <a:pPr marL="0" indent="0">
              <a:buNone/>
            </a:pPr>
            <a:r>
              <a:rPr lang="pt-BR" dirty="0"/>
              <a:t>• Pressostatos.</a:t>
            </a:r>
          </a:p>
          <a:p>
            <a:pPr marL="0" indent="0">
              <a:buNone/>
            </a:pPr>
            <a:r>
              <a:rPr lang="pt-BR" dirty="0"/>
              <a:t>• Termostatos.</a:t>
            </a:r>
          </a:p>
          <a:p>
            <a:pPr marL="0" indent="0">
              <a:buNone/>
            </a:pPr>
            <a:r>
              <a:rPr lang="pt-BR" dirty="0"/>
              <a:t>• Sensor de proximidade.</a:t>
            </a:r>
          </a:p>
          <a:p>
            <a:pPr marL="0" indent="0">
              <a:buNone/>
            </a:pPr>
            <a:r>
              <a:rPr lang="pt-BR" dirty="0"/>
              <a:t>• Sensor de presença</a:t>
            </a:r>
          </a:p>
        </p:txBody>
      </p:sp>
    </p:spTree>
    <p:extLst>
      <p:ext uri="{BB962C8B-B14F-4D97-AF65-F5344CB8AC3E}">
        <p14:creationId xmlns:p14="http://schemas.microsoft.com/office/powerpoint/2010/main" val="32849492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5.13.4 Divisor (÷)</a:t>
            </a:r>
          </a:p>
          <a:p>
            <a:r>
              <a:rPr lang="pt-BR" sz="2000" dirty="0"/>
              <a:t>Quando essa instrução é habilitada por meio da entrada (E), executa-se a divisão dos operandos (OPR1 ÷ OPR2), colocando o resultado em RES, conforme demonstra a figura 5.66.</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divisão dos dois operandos e, consequentemente, o valor passa para um terceiro operando.</a:t>
            </a:r>
          </a:p>
          <a:p>
            <a:r>
              <a:rPr lang="pt-BR" sz="2000" dirty="0"/>
              <a:t>Operando 1 e operando 2 são os valores que serão divididos.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divisão.</a:t>
            </a:r>
          </a:p>
          <a:p>
            <a:r>
              <a:rPr lang="pt-BR" sz="2000" dirty="0"/>
              <a:t>Os endereços permitidos são: bytes e </a:t>
            </a:r>
            <a:r>
              <a:rPr lang="pt-BR" sz="2000" dirty="0" err="1"/>
              <a:t>words</a:t>
            </a:r>
            <a:r>
              <a:rPr lang="pt-BR" sz="2000" dirty="0"/>
              <a:t>.</a:t>
            </a:r>
          </a:p>
          <a:p>
            <a:endParaRPr lang="pt-BR" sz="2000" dirty="0"/>
          </a:p>
          <a:p>
            <a:endParaRPr lang="pt-BR" sz="2000" dirty="0"/>
          </a:p>
        </p:txBody>
      </p:sp>
      <p:pic>
        <p:nvPicPr>
          <p:cNvPr id="2" name="Imagem 1">
            <a:extLst>
              <a:ext uri="{FF2B5EF4-FFF2-40B4-BE49-F238E27FC236}">
                <a16:creationId xmlns:a16="http://schemas.microsoft.com/office/drawing/2014/main" id="{7FA13EC2-764E-4D67-BC7A-00AD6774561F}"/>
              </a:ext>
            </a:extLst>
          </p:cNvPr>
          <p:cNvPicPr>
            <a:picLocks noChangeAspect="1"/>
          </p:cNvPicPr>
          <p:nvPr/>
        </p:nvPicPr>
        <p:blipFill>
          <a:blip r:embed="rId2"/>
          <a:stretch>
            <a:fillRect/>
          </a:stretch>
        </p:blipFill>
        <p:spPr>
          <a:xfrm>
            <a:off x="3712716" y="1700120"/>
            <a:ext cx="1828698" cy="2214932"/>
          </a:xfrm>
          <a:prstGeom prst="rect">
            <a:avLst/>
          </a:prstGeom>
        </p:spPr>
      </p:pic>
      <p:pic>
        <p:nvPicPr>
          <p:cNvPr id="4" name="Imagem 3">
            <a:extLst>
              <a:ext uri="{FF2B5EF4-FFF2-40B4-BE49-F238E27FC236}">
                <a16:creationId xmlns:a16="http://schemas.microsoft.com/office/drawing/2014/main" id="{3AD64557-DA63-437F-BF96-625E9AD14455}"/>
              </a:ext>
            </a:extLst>
          </p:cNvPr>
          <p:cNvPicPr>
            <a:picLocks noChangeAspect="1"/>
          </p:cNvPicPr>
          <p:nvPr/>
        </p:nvPicPr>
        <p:blipFill>
          <a:blip r:embed="rId3"/>
          <a:stretch>
            <a:fillRect/>
          </a:stretch>
        </p:blipFill>
        <p:spPr>
          <a:xfrm>
            <a:off x="5934075" y="1700120"/>
            <a:ext cx="2152650" cy="666750"/>
          </a:xfrm>
          <a:prstGeom prst="rect">
            <a:avLst/>
          </a:prstGeom>
        </p:spPr>
      </p:pic>
    </p:spTree>
    <p:extLst>
      <p:ext uri="{BB962C8B-B14F-4D97-AF65-F5344CB8AC3E}">
        <p14:creationId xmlns:p14="http://schemas.microsoft.com/office/powerpoint/2010/main" val="36539111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425526" y="250794"/>
            <a:ext cx="11532094" cy="6356412"/>
          </a:xfrm>
        </p:spPr>
        <p:txBody>
          <a:bodyPr>
            <a:normAutofit/>
          </a:bodyPr>
          <a:lstStyle/>
          <a:p>
            <a:r>
              <a:rPr lang="pt-BR" sz="2400" b="1" dirty="0"/>
              <a:t>5.14 Funções especiais</a:t>
            </a:r>
          </a:p>
          <a:p>
            <a:r>
              <a:rPr lang="pt-BR" sz="2000" b="1" dirty="0"/>
              <a:t>5.14.1 CALL</a:t>
            </a:r>
          </a:p>
          <a:p>
            <a:r>
              <a:rPr lang="pt-BR" sz="2000" dirty="0"/>
              <a:t>A função especial CALL é mostrada na figura 5.67.</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executa a sub-rotina indicada em CALL e, após a execução, retorna para o mesmo ponto do programa que chamou a sub-rotina.</a:t>
            </a:r>
          </a:p>
          <a:p>
            <a:endParaRPr lang="pt-BR" sz="2000" dirty="0"/>
          </a:p>
          <a:p>
            <a:endParaRPr lang="pt-BR" sz="2000" dirty="0"/>
          </a:p>
        </p:txBody>
      </p:sp>
      <p:pic>
        <p:nvPicPr>
          <p:cNvPr id="2" name="Imagem 1">
            <a:extLst>
              <a:ext uri="{FF2B5EF4-FFF2-40B4-BE49-F238E27FC236}">
                <a16:creationId xmlns:a16="http://schemas.microsoft.com/office/drawing/2014/main" id="{96F5276A-AC57-4A8A-AF61-1F90EFF0D78D}"/>
              </a:ext>
            </a:extLst>
          </p:cNvPr>
          <p:cNvPicPr>
            <a:picLocks noChangeAspect="1"/>
          </p:cNvPicPr>
          <p:nvPr/>
        </p:nvPicPr>
        <p:blipFill>
          <a:blip r:embed="rId2"/>
          <a:stretch>
            <a:fillRect/>
          </a:stretch>
        </p:blipFill>
        <p:spPr>
          <a:xfrm>
            <a:off x="3248348" y="2648967"/>
            <a:ext cx="2943225" cy="1009650"/>
          </a:xfrm>
          <a:prstGeom prst="rect">
            <a:avLst/>
          </a:prstGeom>
        </p:spPr>
      </p:pic>
      <p:pic>
        <p:nvPicPr>
          <p:cNvPr id="4" name="Imagem 3">
            <a:extLst>
              <a:ext uri="{FF2B5EF4-FFF2-40B4-BE49-F238E27FC236}">
                <a16:creationId xmlns:a16="http://schemas.microsoft.com/office/drawing/2014/main" id="{3867DF03-2540-4BD8-AE1B-9E3E6250ADD0}"/>
              </a:ext>
            </a:extLst>
          </p:cNvPr>
          <p:cNvPicPr>
            <a:picLocks noChangeAspect="1"/>
          </p:cNvPicPr>
          <p:nvPr/>
        </p:nvPicPr>
        <p:blipFill>
          <a:blip r:embed="rId3"/>
          <a:stretch>
            <a:fillRect/>
          </a:stretch>
        </p:blipFill>
        <p:spPr>
          <a:xfrm>
            <a:off x="6423178" y="2628900"/>
            <a:ext cx="1866900" cy="800100"/>
          </a:xfrm>
          <a:prstGeom prst="rect">
            <a:avLst/>
          </a:prstGeom>
        </p:spPr>
      </p:pic>
    </p:spTree>
    <p:extLst>
      <p:ext uri="{BB962C8B-B14F-4D97-AF65-F5344CB8AC3E}">
        <p14:creationId xmlns:p14="http://schemas.microsoft.com/office/powerpoint/2010/main" val="52466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5.14.2 JUMP</a:t>
            </a:r>
          </a:p>
          <a:p>
            <a:r>
              <a:rPr lang="pt-BR" sz="2000" dirty="0"/>
              <a:t>A função especial JUMP é mostrada na figura 5.68.</a:t>
            </a:r>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ao passar pela instrução, pula para a sub-rotina indicada em JUMP. Nessa instrução, não há retorno para a rotina que estava sendo executada; o programa continua na sub-rotina indicada.</a:t>
            </a:r>
          </a:p>
          <a:p>
            <a:endParaRPr lang="pt-BR" sz="2000" dirty="0"/>
          </a:p>
        </p:txBody>
      </p:sp>
      <p:pic>
        <p:nvPicPr>
          <p:cNvPr id="2" name="Imagem 1">
            <a:extLst>
              <a:ext uri="{FF2B5EF4-FFF2-40B4-BE49-F238E27FC236}">
                <a16:creationId xmlns:a16="http://schemas.microsoft.com/office/drawing/2014/main" id="{1FCF25E8-BD75-4B96-8A5A-949FCA608C2B}"/>
              </a:ext>
            </a:extLst>
          </p:cNvPr>
          <p:cNvPicPr>
            <a:picLocks noChangeAspect="1"/>
          </p:cNvPicPr>
          <p:nvPr/>
        </p:nvPicPr>
        <p:blipFill>
          <a:blip r:embed="rId2"/>
          <a:stretch>
            <a:fillRect/>
          </a:stretch>
        </p:blipFill>
        <p:spPr>
          <a:xfrm>
            <a:off x="3234431" y="1960763"/>
            <a:ext cx="3000375" cy="990600"/>
          </a:xfrm>
          <a:prstGeom prst="rect">
            <a:avLst/>
          </a:prstGeom>
        </p:spPr>
      </p:pic>
      <p:pic>
        <p:nvPicPr>
          <p:cNvPr id="4" name="Imagem 3">
            <a:extLst>
              <a:ext uri="{FF2B5EF4-FFF2-40B4-BE49-F238E27FC236}">
                <a16:creationId xmlns:a16="http://schemas.microsoft.com/office/drawing/2014/main" id="{188C8341-2E42-41FC-AE95-3E7EFF6A8019}"/>
              </a:ext>
            </a:extLst>
          </p:cNvPr>
          <p:cNvPicPr>
            <a:picLocks noChangeAspect="1"/>
          </p:cNvPicPr>
          <p:nvPr/>
        </p:nvPicPr>
        <p:blipFill>
          <a:blip r:embed="rId3"/>
          <a:stretch>
            <a:fillRect/>
          </a:stretch>
        </p:blipFill>
        <p:spPr>
          <a:xfrm>
            <a:off x="6799278" y="1960763"/>
            <a:ext cx="1771650" cy="809625"/>
          </a:xfrm>
          <a:prstGeom prst="rect">
            <a:avLst/>
          </a:prstGeom>
        </p:spPr>
      </p:pic>
    </p:spTree>
    <p:extLst>
      <p:ext uri="{BB962C8B-B14F-4D97-AF65-F5344CB8AC3E}">
        <p14:creationId xmlns:p14="http://schemas.microsoft.com/office/powerpoint/2010/main" val="11774718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C4A7423-8752-47F6-B055-C9D53D93E9E0}"/>
              </a:ext>
            </a:extLst>
          </p:cNvPr>
          <p:cNvPicPr>
            <a:picLocks noGrp="1" noChangeAspect="1"/>
          </p:cNvPicPr>
          <p:nvPr>
            <p:ph idx="1"/>
          </p:nvPr>
        </p:nvPicPr>
        <p:blipFill>
          <a:blip r:embed="rId2"/>
          <a:stretch>
            <a:fillRect/>
          </a:stretch>
        </p:blipFill>
        <p:spPr>
          <a:xfrm>
            <a:off x="927330" y="410084"/>
            <a:ext cx="9885681" cy="5617854"/>
          </a:xfrm>
          <a:prstGeom prst="rect">
            <a:avLst/>
          </a:prstGeom>
        </p:spPr>
      </p:pic>
    </p:spTree>
    <p:extLst>
      <p:ext uri="{BB962C8B-B14F-4D97-AF65-F5344CB8AC3E}">
        <p14:creationId xmlns:p14="http://schemas.microsoft.com/office/powerpoint/2010/main" val="14030328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endParaRPr lang="pt-BR" dirty="0"/>
          </a:p>
        </p:txBody>
      </p:sp>
      <p:sp>
        <p:nvSpPr>
          <p:cNvPr id="5" name="CaixaDeTexto 4">
            <a:extLst>
              <a:ext uri="{FF2B5EF4-FFF2-40B4-BE49-F238E27FC236}">
                <a16:creationId xmlns:a16="http://schemas.microsoft.com/office/drawing/2014/main" id="{166BD215-D5D4-49F1-BCA7-AC70FCD8B96E}"/>
              </a:ext>
            </a:extLst>
          </p:cNvPr>
          <p:cNvSpPr txBox="1"/>
          <p:nvPr/>
        </p:nvSpPr>
        <p:spPr>
          <a:xfrm>
            <a:off x="5229583" y="2954459"/>
            <a:ext cx="1390124" cy="1015663"/>
          </a:xfrm>
          <a:prstGeom prst="rect">
            <a:avLst/>
          </a:prstGeom>
          <a:noFill/>
        </p:spPr>
        <p:txBody>
          <a:bodyPr wrap="none" rtlCol="0">
            <a:spAutoFit/>
          </a:bodyPr>
          <a:lstStyle/>
          <a:p>
            <a:r>
              <a:rPr lang="pt-BR" sz="6000" dirty="0"/>
              <a:t>FIM</a:t>
            </a:r>
          </a:p>
        </p:txBody>
      </p:sp>
    </p:spTree>
    <p:extLst>
      <p:ext uri="{BB962C8B-B14F-4D97-AF65-F5344CB8AC3E}">
        <p14:creationId xmlns:p14="http://schemas.microsoft.com/office/powerpoint/2010/main" val="1980330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10000"/>
          </a:bodyPr>
          <a:lstStyle/>
          <a:p>
            <a:pPr marL="0" indent="0">
              <a:buNone/>
            </a:pPr>
            <a:r>
              <a:rPr lang="pt-BR" dirty="0"/>
              <a:t>Dispositivos de saídas digitais:</a:t>
            </a:r>
          </a:p>
          <a:p>
            <a:pPr marL="0" indent="0">
              <a:buNone/>
            </a:pPr>
            <a:r>
              <a:rPr lang="pt-BR" dirty="0"/>
              <a:t>• Anunciadores.</a:t>
            </a:r>
          </a:p>
          <a:p>
            <a:pPr marL="0" indent="0">
              <a:buNone/>
            </a:pPr>
            <a:r>
              <a:rPr lang="pt-BR" dirty="0"/>
              <a:t>• Relés de controle.</a:t>
            </a:r>
          </a:p>
          <a:p>
            <a:pPr marL="0" indent="0">
              <a:buNone/>
            </a:pPr>
            <a:r>
              <a:rPr lang="pt-BR" dirty="0"/>
              <a:t>• Lâmpadas.</a:t>
            </a:r>
          </a:p>
          <a:p>
            <a:pPr marL="0" indent="0">
              <a:buNone/>
            </a:pPr>
            <a:r>
              <a:rPr lang="pt-BR" dirty="0"/>
              <a:t>• Portas lógicas.</a:t>
            </a:r>
          </a:p>
          <a:p>
            <a:pPr marL="0" indent="0">
              <a:buNone/>
            </a:pPr>
            <a:r>
              <a:rPr lang="pt-BR" dirty="0"/>
              <a:t>• Buzinas.</a:t>
            </a:r>
          </a:p>
          <a:p>
            <a:pPr marL="0" indent="0">
              <a:buNone/>
            </a:pPr>
            <a:r>
              <a:rPr lang="pt-BR" dirty="0"/>
              <a:t>• Starters de motores.</a:t>
            </a:r>
          </a:p>
          <a:p>
            <a:pPr marL="0" indent="0">
              <a:buNone/>
            </a:pPr>
            <a:r>
              <a:rPr lang="pt-BR" dirty="0"/>
              <a:t>• Válvulas elétricas.</a:t>
            </a:r>
          </a:p>
          <a:p>
            <a:pPr marL="0" indent="0">
              <a:buNone/>
            </a:pPr>
            <a:r>
              <a:rPr lang="pt-BR" dirty="0"/>
              <a:t>• Solenoides.</a:t>
            </a:r>
          </a:p>
          <a:p>
            <a:pPr marL="0" indent="0">
              <a:buNone/>
            </a:pPr>
            <a:r>
              <a:rPr lang="pt-BR" dirty="0"/>
              <a:t>• Bobinas de contatores que acionarão cargas de elevadas correntes e tensões.</a:t>
            </a:r>
          </a:p>
          <a:p>
            <a:pPr marL="0" indent="0">
              <a:buNone/>
            </a:pPr>
            <a:r>
              <a:rPr lang="pt-BR" dirty="0"/>
              <a:t>• Solenoides de válvulas pneumáticas.</a:t>
            </a:r>
          </a:p>
          <a:p>
            <a:pPr marL="0" indent="0">
              <a:buNone/>
            </a:pPr>
            <a:r>
              <a:rPr lang="pt-BR" dirty="0"/>
              <a:t>• Válvulas solenoides.</a:t>
            </a:r>
          </a:p>
          <a:p>
            <a:pPr marL="0" indent="0">
              <a:buNone/>
            </a:pPr>
            <a:r>
              <a:rPr lang="pt-BR" dirty="0"/>
              <a:t>• Disjuntores.</a:t>
            </a:r>
          </a:p>
          <a:p>
            <a:pPr marL="0" indent="0">
              <a:buNone/>
            </a:pPr>
            <a:r>
              <a:rPr lang="pt-BR" dirty="0"/>
              <a:t>• Pequenos motores.</a:t>
            </a:r>
          </a:p>
        </p:txBody>
      </p:sp>
    </p:spTree>
    <p:extLst>
      <p:ext uri="{BB962C8B-B14F-4D97-AF65-F5344CB8AC3E}">
        <p14:creationId xmlns:p14="http://schemas.microsoft.com/office/powerpoint/2010/main" val="176502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Dependendo do modelo utilizado, toda entrada e saída é alimentada por alguma fonte de tensão, na maioria das vezes, o valor de tensão é 24 VCC ou 127 VCA.</a:t>
            </a:r>
          </a:p>
          <a:p>
            <a:pPr marL="0" indent="0">
              <a:buNone/>
            </a:pPr>
            <a:r>
              <a:rPr lang="pt-BR" dirty="0"/>
              <a:t>Quando em operação, aplicação de tensão à entrada resulta em nível lógico “1” (verdadeiro) no bit de memória correspondente àquela entrada física; aplicação de tensão nula à entrada, em nível lógico “0” (falso).</a:t>
            </a:r>
          </a:p>
          <a:p>
            <a:pPr marL="0" indent="0">
              <a:buNone/>
            </a:pPr>
            <a:r>
              <a:rPr lang="pt-BR" dirty="0"/>
              <a:t>Se a UCP impõe o nível lógico “1” no bit de memória correspondente a uma</a:t>
            </a:r>
          </a:p>
          <a:p>
            <a:pPr marL="0" indent="0">
              <a:buNone/>
            </a:pPr>
            <a:r>
              <a:rPr lang="pt-BR" dirty="0"/>
              <a:t>saída digital, uma chave se fechará no módulo de saída, energizando o elemento conectado à saída.</a:t>
            </a:r>
          </a:p>
        </p:txBody>
      </p:sp>
    </p:spTree>
    <p:extLst>
      <p:ext uri="{BB962C8B-B14F-4D97-AF65-F5344CB8AC3E}">
        <p14:creationId xmlns:p14="http://schemas.microsoft.com/office/powerpoint/2010/main" val="3001201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CC</a:t>
            </a:r>
          </a:p>
          <a:p>
            <a:pPr marL="0" indent="0">
              <a:buNone/>
            </a:pPr>
            <a:r>
              <a:rPr lang="pt-BR" dirty="0"/>
              <a:t>A comutação executada por um transdutor digital de corrente contínua pode ser do tipo P ou N, ou seja, o acionamento pode ser lógico positivo (comum negativo) ou lógico negativo (comum positivo).</a:t>
            </a:r>
          </a:p>
          <a:p>
            <a:pPr marL="0" indent="0">
              <a:buNone/>
            </a:pPr>
            <a:r>
              <a:rPr lang="pt-BR" dirty="0"/>
              <a:t>Não existe vantagem alguma de um tipo sobre o outro, mas deve-se adotar apenas um deles, visando à padronização dos itens de estoque. Além disso, essa padronização evita incompatibilidades, por exemplo: termos comprado um cartão P e contarmos somente com sensores N no estoque.</a:t>
            </a:r>
          </a:p>
          <a:p>
            <a:pPr marL="0" indent="0">
              <a:buNone/>
            </a:pPr>
            <a:r>
              <a:rPr lang="pt-BR" dirty="0"/>
              <a:t>A abaixo ilustra o diagrama de blocos de uma entrada digital.</a:t>
            </a:r>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A930C3E3-B005-4BC0-A231-97CD088FFF3A}"/>
              </a:ext>
            </a:extLst>
          </p:cNvPr>
          <p:cNvPicPr>
            <a:picLocks noChangeAspect="1"/>
          </p:cNvPicPr>
          <p:nvPr/>
        </p:nvPicPr>
        <p:blipFill>
          <a:blip r:embed="rId2"/>
          <a:stretch>
            <a:fillRect/>
          </a:stretch>
        </p:blipFill>
        <p:spPr>
          <a:xfrm>
            <a:off x="1609311" y="4672840"/>
            <a:ext cx="8712308" cy="1390029"/>
          </a:xfrm>
          <a:prstGeom prst="rect">
            <a:avLst/>
          </a:prstGeom>
        </p:spPr>
      </p:pic>
    </p:spTree>
    <p:extLst>
      <p:ext uri="{BB962C8B-B14F-4D97-AF65-F5344CB8AC3E}">
        <p14:creationId xmlns:p14="http://schemas.microsoft.com/office/powerpoint/2010/main" val="3073699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Autofit/>
          </a:bodyPr>
          <a:lstStyle/>
          <a:p>
            <a:pPr marL="0" indent="0" algn="ctr">
              <a:buNone/>
            </a:pPr>
            <a:r>
              <a:rPr lang="pt-BR" sz="2400" dirty="0"/>
              <a:t>AUTOMAÇÃO INDUSTRIAL</a:t>
            </a:r>
          </a:p>
          <a:p>
            <a:r>
              <a:rPr lang="pt-BR" sz="2000" dirty="0"/>
              <a:t>Automação é um sistema automático de controle pelo qual os mecanismos verificam seu próprio funcionamento, efetuando medições e introduzindo correções, sem a necessidade da interferência do homem.</a:t>
            </a:r>
          </a:p>
          <a:p>
            <a:r>
              <a:rPr lang="pt-BR" sz="2000" dirty="0"/>
              <a:t>Tecnologia que utiliza comandos programados para operar um processo</a:t>
            </a:r>
          </a:p>
          <a:p>
            <a:r>
              <a:rPr lang="pt-BR" sz="2000" dirty="0"/>
              <a:t>Combinados com retroação de informação para determinar que os comandos sejam executados corretamente.</a:t>
            </a:r>
          </a:p>
          <a:p>
            <a:r>
              <a:rPr lang="pt-BR" sz="2000" dirty="0"/>
              <a:t>Processos antes operados por seres humanos.</a:t>
            </a:r>
          </a:p>
          <a:p>
            <a:r>
              <a:rPr lang="pt-BR" sz="2000" dirty="0"/>
              <a:t>Aplicação de técnicas computadorizadas ou mecânicas para diminuir o uso de mão-de-obra em qualquer processo, especialmente o uso de robôs nas linhas de produção.</a:t>
            </a:r>
          </a:p>
          <a:p>
            <a:r>
              <a:rPr lang="pt-BR" sz="2000" dirty="0"/>
              <a:t>A automação diminui os custos e aumenta a velocidade da produção.</a:t>
            </a:r>
          </a:p>
          <a:p>
            <a:r>
              <a:rPr lang="pt-BR" sz="2000" dirty="0"/>
              <a:t>Conjunto de máquinas e equipamentos autônomos que podem ser aplicados sobre um processo, objetivando torná-lo mais eficiente, ou seja, maximizando a produção com menor consumo de energia, menor custo, menos perdas, maior qualidade e mínimo de intervenção humana.</a:t>
            </a:r>
          </a:p>
          <a:p>
            <a:r>
              <a:rPr lang="pt-BR" sz="2000" dirty="0"/>
              <a:t>Menor emissão de resíduos e melhores condições de segurança, tanto humana e material quanto das informações inerentes ao processo.</a:t>
            </a:r>
          </a:p>
        </p:txBody>
      </p:sp>
    </p:spTree>
    <p:extLst>
      <p:ext uri="{BB962C8B-B14F-4D97-AF65-F5344CB8AC3E}">
        <p14:creationId xmlns:p14="http://schemas.microsoft.com/office/powerpoint/2010/main" val="23606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Os módulos de entrada CC convertem sinais discretos de corrente contínua (12 VCC, 24 VCC, 48 VCC, 125 VCC) para os níveis lógicos aceitáveis pela UCP.</a:t>
            </a:r>
          </a:p>
          <a:p>
            <a:pPr marL="0" indent="0">
              <a:buNone/>
            </a:pPr>
            <a:r>
              <a:rPr lang="pt-BR" sz="2000" dirty="0"/>
              <a:t>A figura 3.3 mostra como conectar uma chave entre o sinal +24 V e a entrada digital do tipo P.</a:t>
            </a:r>
          </a:p>
          <a:p>
            <a:pPr marL="0" indent="0">
              <a:buNone/>
            </a:pPr>
            <a:r>
              <a:rPr lang="pt-BR" sz="2000" dirty="0"/>
              <a:t>Com a chave na posição aberta, a tensão de entrada é nula. Com a chave fechada, a tensão passa a 24 V. Observe também, no circuito da figura 3.3, que existe um filtro RC formado por C1, R3 e R4.</a:t>
            </a:r>
          </a:p>
          <a:p>
            <a:pPr marL="0" indent="0">
              <a:buNone/>
            </a:pPr>
            <a:r>
              <a:rPr lang="pt-BR" sz="2000" dirty="0"/>
              <a:t>A função desse filtro é amenizar a interferência de ruídos existentes na alimentação, próprios de redes elétricas industriais, de maneira que não causem acionamento indevido no CLP.</a:t>
            </a:r>
          </a:p>
          <a:p>
            <a:pPr marL="0" indent="0">
              <a:buNone/>
            </a:pPr>
            <a:r>
              <a:rPr lang="pt-BR" sz="2000" dirty="0"/>
              <a:t>No entanto, frequências maiores que 1 kHz não serão atendidas pela entrada por causa da existência desse filtro (tal limitação não existe nas entradas especiais de contadores rápidos).</a:t>
            </a:r>
          </a:p>
          <a:p>
            <a:pPr marL="0" indent="0">
              <a:buNone/>
            </a:pPr>
            <a:endParaRPr lang="pt-BR" dirty="0"/>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1D6591C2-EEB1-49A8-AFC4-6D0457ADAE26}"/>
              </a:ext>
            </a:extLst>
          </p:cNvPr>
          <p:cNvPicPr>
            <a:picLocks noChangeAspect="1"/>
          </p:cNvPicPr>
          <p:nvPr/>
        </p:nvPicPr>
        <p:blipFill>
          <a:blip r:embed="rId2"/>
          <a:stretch>
            <a:fillRect/>
          </a:stretch>
        </p:blipFill>
        <p:spPr>
          <a:xfrm>
            <a:off x="1910175" y="3588027"/>
            <a:ext cx="7104163" cy="2751564"/>
          </a:xfrm>
          <a:prstGeom prst="rect">
            <a:avLst/>
          </a:prstGeom>
        </p:spPr>
      </p:pic>
      <p:pic>
        <p:nvPicPr>
          <p:cNvPr id="3" name="Imagem 2">
            <a:extLst>
              <a:ext uri="{FF2B5EF4-FFF2-40B4-BE49-F238E27FC236}">
                <a16:creationId xmlns:a16="http://schemas.microsoft.com/office/drawing/2014/main" id="{82673D04-B511-443B-87A4-21ED1F7F75FB}"/>
              </a:ext>
            </a:extLst>
          </p:cNvPr>
          <p:cNvPicPr>
            <a:picLocks noChangeAspect="1"/>
          </p:cNvPicPr>
          <p:nvPr/>
        </p:nvPicPr>
        <p:blipFill>
          <a:blip r:embed="rId3"/>
          <a:stretch>
            <a:fillRect/>
          </a:stretch>
        </p:blipFill>
        <p:spPr>
          <a:xfrm>
            <a:off x="9453873" y="4233862"/>
            <a:ext cx="1924050" cy="1133475"/>
          </a:xfrm>
          <a:prstGeom prst="rect">
            <a:avLst/>
          </a:prstGeom>
        </p:spPr>
      </p:pic>
    </p:spTree>
    <p:extLst>
      <p:ext uri="{BB962C8B-B14F-4D97-AF65-F5344CB8AC3E}">
        <p14:creationId xmlns:p14="http://schemas.microsoft.com/office/powerpoint/2010/main" val="2311595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uma entrada do tipo N, o ânodo do LED fica ligado permanentemente ao +24 V, e o terminal de entrada, ao cátodo do LED.</a:t>
            </a:r>
          </a:p>
          <a:p>
            <a:pPr marL="0" indent="0">
              <a:buNone/>
            </a:pPr>
            <a:r>
              <a:rPr lang="pt-BR" dirty="0"/>
              <a:t>Nessa configuração, para acionar uma entrada do tipo N, é necessário fornecer o potencial do borne negativo da fonte auxiliar ao borne da entrada.</a:t>
            </a:r>
          </a:p>
        </p:txBody>
      </p:sp>
      <p:pic>
        <p:nvPicPr>
          <p:cNvPr id="3" name="Imagem 2">
            <a:extLst>
              <a:ext uri="{FF2B5EF4-FFF2-40B4-BE49-F238E27FC236}">
                <a16:creationId xmlns:a16="http://schemas.microsoft.com/office/drawing/2014/main" id="{935BD1C4-2441-45D1-8AA3-DAB7EEEF369B}"/>
              </a:ext>
            </a:extLst>
          </p:cNvPr>
          <p:cNvPicPr>
            <a:picLocks noChangeAspect="1"/>
          </p:cNvPicPr>
          <p:nvPr/>
        </p:nvPicPr>
        <p:blipFill>
          <a:blip r:embed="rId2"/>
          <a:stretch>
            <a:fillRect/>
          </a:stretch>
        </p:blipFill>
        <p:spPr>
          <a:xfrm>
            <a:off x="2043832" y="2659310"/>
            <a:ext cx="7565755" cy="2701255"/>
          </a:xfrm>
          <a:prstGeom prst="rect">
            <a:avLst/>
          </a:prstGeom>
        </p:spPr>
      </p:pic>
      <p:sp>
        <p:nvSpPr>
          <p:cNvPr id="5" name="CaixaDeTexto 4">
            <a:extLst>
              <a:ext uri="{FF2B5EF4-FFF2-40B4-BE49-F238E27FC236}">
                <a16:creationId xmlns:a16="http://schemas.microsoft.com/office/drawing/2014/main" id="{7E2FE044-E6DA-43B8-A990-8120EC402E05}"/>
              </a:ext>
            </a:extLst>
          </p:cNvPr>
          <p:cNvSpPr txBox="1"/>
          <p:nvPr/>
        </p:nvSpPr>
        <p:spPr>
          <a:xfrm>
            <a:off x="4555642" y="5545123"/>
            <a:ext cx="2291525" cy="523220"/>
          </a:xfrm>
          <a:prstGeom prst="rect">
            <a:avLst/>
          </a:prstGeom>
          <a:noFill/>
        </p:spPr>
        <p:txBody>
          <a:bodyPr wrap="none" rtlCol="0">
            <a:spAutoFit/>
          </a:bodyPr>
          <a:lstStyle/>
          <a:p>
            <a:r>
              <a:rPr lang="pt-BR" sz="2800" dirty="0"/>
              <a:t>Entrada tipo N</a:t>
            </a:r>
          </a:p>
        </p:txBody>
      </p:sp>
    </p:spTree>
    <p:extLst>
      <p:ext uri="{BB962C8B-B14F-4D97-AF65-F5344CB8AC3E}">
        <p14:creationId xmlns:p14="http://schemas.microsoft.com/office/powerpoint/2010/main" val="1812379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CA</a:t>
            </a:r>
          </a:p>
          <a:p>
            <a:pPr marL="0" indent="0">
              <a:buNone/>
            </a:pPr>
            <a:r>
              <a:rPr lang="pt-BR" dirty="0"/>
              <a:t>De modo semelhante às entradas de corrente contínua, as entradas digitais de corrente alternada obtêm, como sinais do processo, tensões de 127 ou 220VCA.</a:t>
            </a:r>
          </a:p>
          <a:p>
            <a:pPr marL="0" indent="0">
              <a:buNone/>
            </a:pPr>
            <a:r>
              <a:rPr lang="pt-BR" dirty="0"/>
              <a:t>Esse modelo apresenta como vantagem a possibilidade de posicionar os sensores ou chaves a maiores distâncias do CLP. Isso se deve à melhor relação sinal/ruído ao operar com tensões de 127 ou 220V.</a:t>
            </a:r>
          </a:p>
          <a:p>
            <a:pPr marL="0" indent="0">
              <a:buNone/>
            </a:pPr>
            <a:r>
              <a:rPr lang="pt-BR" dirty="0"/>
              <a:t>Em geral, se os sensores estão a uma distância superior a 50 m do controlador, é necessário trabalhar com entradas CA.</a:t>
            </a:r>
          </a:p>
          <a:p>
            <a:pPr marL="0" indent="0">
              <a:buNone/>
            </a:pPr>
            <a:r>
              <a:rPr lang="pt-BR" dirty="0"/>
              <a:t>É importante lembrar que, trabalhando com níveis CA, deve-se tomar mais cuidado no que se refere à isolação geral da instalação. Um bom exemplo de aplicação de módulos de entrada CA está em usinas hidroelétricas, onde os sensores podem estar situados a distâncias de até 500 m.</a:t>
            </a:r>
          </a:p>
        </p:txBody>
      </p:sp>
    </p:spTree>
    <p:extLst>
      <p:ext uri="{BB962C8B-B14F-4D97-AF65-F5344CB8AC3E}">
        <p14:creationId xmlns:p14="http://schemas.microsoft.com/office/powerpoint/2010/main" val="145493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Os modelos de módulos de entrada variam conforme o fabricante, porém, </a:t>
            </a:r>
            <a:r>
              <a:rPr lang="pt-BR" dirty="0" err="1"/>
              <a:t>amaioria</a:t>
            </a:r>
            <a:r>
              <a:rPr lang="pt-BR" dirty="0"/>
              <a:t> é constituída de blocos básicos.</a:t>
            </a:r>
          </a:p>
          <a:p>
            <a:pPr marL="0" indent="0">
              <a:buNone/>
            </a:pPr>
            <a:r>
              <a:rPr lang="pt-BR" dirty="0"/>
              <a:t>O circuito de entrada é composto de duas partes principais: a de alta tensão e a lógica (figura 3.4).</a:t>
            </a:r>
          </a:p>
          <a:p>
            <a:pPr marL="0" indent="0">
              <a:buNone/>
            </a:pPr>
            <a:r>
              <a:rPr lang="pt-BR" dirty="0"/>
              <a:t>Essas duas partes são acopladas por um circuito (em geral, um acoplador óptico) que isola eletricamente a entrada da saída. A seção de entrada converte a tensão de entrada (127 ou 220 VCA) de um dispositivo em um sinal de nível lógico para ser usado pelo processador.</a:t>
            </a:r>
          </a:p>
          <a:p>
            <a:pPr marL="0" indent="0">
              <a:buNone/>
            </a:pPr>
            <a:r>
              <a:rPr lang="pt-BR" dirty="0"/>
              <a:t>O sinal senoidal é retificado e aplicado a um filtro RC, que o torna constante. O sinal retificado passa pelo acoplador óptico e finalmente é aplicado à UCP. O filtro RC causa um atraso típico na transmissão de sinal de 10 a 25 m, o que limita sua utilização para sinais lentos, com frequências menores que 10 Hz. Contudo, esse atraso não interfere na detecção de sinais de botoeiras, termostatos, pressostatos etc.</a:t>
            </a:r>
          </a:p>
        </p:txBody>
      </p:sp>
    </p:spTree>
    <p:extLst>
      <p:ext uri="{BB962C8B-B14F-4D97-AF65-F5344CB8AC3E}">
        <p14:creationId xmlns:p14="http://schemas.microsoft.com/office/powerpoint/2010/main" val="80698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5CE3650-AC67-4E76-845A-09AB75D7ED9B}"/>
              </a:ext>
            </a:extLst>
          </p:cNvPr>
          <p:cNvPicPr>
            <a:picLocks noGrp="1" noChangeAspect="1"/>
          </p:cNvPicPr>
          <p:nvPr>
            <p:ph idx="1"/>
          </p:nvPr>
        </p:nvPicPr>
        <p:blipFill>
          <a:blip r:embed="rId2"/>
          <a:stretch>
            <a:fillRect/>
          </a:stretch>
        </p:blipFill>
        <p:spPr>
          <a:xfrm>
            <a:off x="1167365" y="2109940"/>
            <a:ext cx="7219950" cy="2343150"/>
          </a:xfrm>
          <a:prstGeom prst="rect">
            <a:avLst/>
          </a:prstGeom>
        </p:spPr>
      </p:pic>
      <p:pic>
        <p:nvPicPr>
          <p:cNvPr id="3" name="Imagem 2">
            <a:extLst>
              <a:ext uri="{FF2B5EF4-FFF2-40B4-BE49-F238E27FC236}">
                <a16:creationId xmlns:a16="http://schemas.microsoft.com/office/drawing/2014/main" id="{DD10CD34-BA1A-492D-876E-EA901165C0DA}"/>
              </a:ext>
            </a:extLst>
          </p:cNvPr>
          <p:cNvPicPr>
            <a:picLocks noChangeAspect="1"/>
          </p:cNvPicPr>
          <p:nvPr/>
        </p:nvPicPr>
        <p:blipFill>
          <a:blip r:embed="rId3"/>
          <a:stretch>
            <a:fillRect/>
          </a:stretch>
        </p:blipFill>
        <p:spPr>
          <a:xfrm>
            <a:off x="8998415" y="2809262"/>
            <a:ext cx="2140415" cy="1041283"/>
          </a:xfrm>
          <a:prstGeom prst="rect">
            <a:avLst/>
          </a:prstGeom>
        </p:spPr>
      </p:pic>
    </p:spTree>
    <p:extLst>
      <p:ext uri="{BB962C8B-B14F-4D97-AF65-F5344CB8AC3E}">
        <p14:creationId xmlns:p14="http://schemas.microsoft.com/office/powerpoint/2010/main" val="1511514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A maioria dos módulos de entrada contém indicações visuais do estado lógico de suas entradas em LED ou lâmpada (figura 3.5).</a:t>
            </a:r>
          </a:p>
          <a:p>
            <a:pPr marL="0" indent="0">
              <a:buNone/>
            </a:pPr>
            <a:r>
              <a:rPr lang="pt-BR" dirty="0"/>
              <a:t>Essa sinalização visual é muito útil no período de testes para detectar falhas no programa.</a:t>
            </a:r>
          </a:p>
          <a:p>
            <a:pPr marL="0" indent="0">
              <a:buNone/>
            </a:pPr>
            <a:r>
              <a:rPr lang="pt-BR" dirty="0"/>
              <a:t>Se o programa não está funcionando, é fácil saber se o sinal realmente está sendo aplicado à entrada digital, sem a necessidade de utilizar um voltímetro.</a:t>
            </a:r>
          </a:p>
        </p:txBody>
      </p:sp>
      <p:pic>
        <p:nvPicPr>
          <p:cNvPr id="3" name="Imagem 2">
            <a:extLst>
              <a:ext uri="{FF2B5EF4-FFF2-40B4-BE49-F238E27FC236}">
                <a16:creationId xmlns:a16="http://schemas.microsoft.com/office/drawing/2014/main" id="{53FE9087-7EC8-4D7C-AB22-2E2FA5D3B051}"/>
              </a:ext>
            </a:extLst>
          </p:cNvPr>
          <p:cNvPicPr>
            <a:picLocks noChangeAspect="1"/>
          </p:cNvPicPr>
          <p:nvPr/>
        </p:nvPicPr>
        <p:blipFill>
          <a:blip r:embed="rId2"/>
          <a:stretch>
            <a:fillRect/>
          </a:stretch>
        </p:blipFill>
        <p:spPr>
          <a:xfrm>
            <a:off x="1764615" y="3677261"/>
            <a:ext cx="5707616" cy="2136310"/>
          </a:xfrm>
          <a:prstGeom prst="rect">
            <a:avLst/>
          </a:prstGeom>
        </p:spPr>
      </p:pic>
      <p:pic>
        <p:nvPicPr>
          <p:cNvPr id="5" name="Imagem 4">
            <a:extLst>
              <a:ext uri="{FF2B5EF4-FFF2-40B4-BE49-F238E27FC236}">
                <a16:creationId xmlns:a16="http://schemas.microsoft.com/office/drawing/2014/main" id="{B6C9FE32-B5B6-47A9-B2D2-BBDAD01E7077}"/>
              </a:ext>
            </a:extLst>
          </p:cNvPr>
          <p:cNvPicPr>
            <a:picLocks noChangeAspect="1"/>
          </p:cNvPicPr>
          <p:nvPr/>
        </p:nvPicPr>
        <p:blipFill>
          <a:blip r:embed="rId3"/>
          <a:stretch>
            <a:fillRect/>
          </a:stretch>
        </p:blipFill>
        <p:spPr>
          <a:xfrm>
            <a:off x="7962244" y="3745291"/>
            <a:ext cx="2207993" cy="1422327"/>
          </a:xfrm>
          <a:prstGeom prst="rect">
            <a:avLst/>
          </a:prstGeom>
        </p:spPr>
      </p:pic>
    </p:spTree>
    <p:extLst>
      <p:ext uri="{BB962C8B-B14F-4D97-AF65-F5344CB8AC3E}">
        <p14:creationId xmlns:p14="http://schemas.microsoft.com/office/powerpoint/2010/main" val="359514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Módulos de saída digital em CA</a:t>
            </a:r>
          </a:p>
          <a:p>
            <a:pPr marL="0" indent="0">
              <a:buNone/>
            </a:pPr>
            <a:r>
              <a:rPr lang="pt-BR" sz="2400" dirty="0"/>
              <a:t>Esses módulos são geralmente usados para acionar cargas (bobinas de contatores, relés etc.) ligadas em corrente alternada com tensões de alimentação entre 90 e 240VCA.</a:t>
            </a:r>
          </a:p>
          <a:p>
            <a:pPr marL="0" indent="0">
              <a:buNone/>
            </a:pPr>
            <a:r>
              <a:rPr lang="pt-BR" sz="2400" dirty="0"/>
              <a:t>Essas saídas convertem os sinais lógicos usados no CLP em sinais característicos capazes de energizar os atuadores. Em geral, possuem capacidade de corrente de até 2A.</a:t>
            </a:r>
          </a:p>
          <a:p>
            <a:pPr marL="0" indent="0">
              <a:buNone/>
            </a:pPr>
            <a:r>
              <a:rPr lang="pt-BR" sz="2400" dirty="0"/>
              <a:t>O diagrama em blocos da figura 3.6 descreve a operação de grande parte dos módulos de saída em corrente alternada disponíveis no mercado.</a:t>
            </a:r>
          </a:p>
          <a:p>
            <a:pPr marL="0" indent="0">
              <a:buNone/>
            </a:pPr>
            <a:endParaRPr lang="pt-BR" sz="2400" dirty="0"/>
          </a:p>
          <a:p>
            <a:pPr marL="0" indent="0">
              <a:buNone/>
            </a:pPr>
            <a:endParaRPr lang="pt-BR" sz="2400" dirty="0"/>
          </a:p>
        </p:txBody>
      </p:sp>
      <p:pic>
        <p:nvPicPr>
          <p:cNvPr id="2" name="Imagem 1">
            <a:extLst>
              <a:ext uri="{FF2B5EF4-FFF2-40B4-BE49-F238E27FC236}">
                <a16:creationId xmlns:a16="http://schemas.microsoft.com/office/drawing/2014/main" id="{5D2D7A2B-8C93-4C2E-AC38-2595C9DA0A1F}"/>
              </a:ext>
            </a:extLst>
          </p:cNvPr>
          <p:cNvPicPr>
            <a:picLocks noChangeAspect="1"/>
          </p:cNvPicPr>
          <p:nvPr/>
        </p:nvPicPr>
        <p:blipFill>
          <a:blip r:embed="rId2"/>
          <a:stretch>
            <a:fillRect/>
          </a:stretch>
        </p:blipFill>
        <p:spPr>
          <a:xfrm>
            <a:off x="1637863" y="3968734"/>
            <a:ext cx="7881446" cy="1333107"/>
          </a:xfrm>
          <a:prstGeom prst="rect">
            <a:avLst/>
          </a:prstGeom>
        </p:spPr>
      </p:pic>
      <p:pic>
        <p:nvPicPr>
          <p:cNvPr id="3" name="Imagem 2">
            <a:extLst>
              <a:ext uri="{FF2B5EF4-FFF2-40B4-BE49-F238E27FC236}">
                <a16:creationId xmlns:a16="http://schemas.microsoft.com/office/drawing/2014/main" id="{86F0C56F-FFCF-40F7-972C-A49F8E4A3476}"/>
              </a:ext>
            </a:extLst>
          </p:cNvPr>
          <p:cNvPicPr>
            <a:picLocks noChangeAspect="1"/>
          </p:cNvPicPr>
          <p:nvPr/>
        </p:nvPicPr>
        <p:blipFill>
          <a:blip r:embed="rId3"/>
          <a:stretch>
            <a:fillRect/>
          </a:stretch>
        </p:blipFill>
        <p:spPr>
          <a:xfrm>
            <a:off x="9618182" y="3968734"/>
            <a:ext cx="2334062" cy="1064660"/>
          </a:xfrm>
          <a:prstGeom prst="rect">
            <a:avLst/>
          </a:prstGeom>
        </p:spPr>
      </p:pic>
    </p:spTree>
    <p:extLst>
      <p:ext uri="{BB962C8B-B14F-4D97-AF65-F5344CB8AC3E}">
        <p14:creationId xmlns:p14="http://schemas.microsoft.com/office/powerpoint/2010/main" val="743371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Se a saída da UCP fica energizada, o estado passa para a etapa de potência e instantaneamente dispara uma chave, nesse caso um relé ou um TRIAC. No TRIAC, apresentado no circuito da figura 3.7, a carga será ligada entre o terminal L1 e o terminal “Saída”. Os terminais L1 e L2 correspondem à rede de 127 ou 220VCA destinada ao acionamento dos dispositivos de saída.</a:t>
            </a:r>
          </a:p>
          <a:p>
            <a:pPr marL="0" indent="0">
              <a:buNone/>
            </a:pPr>
            <a:r>
              <a:rPr lang="pt-BR" sz="2400" dirty="0"/>
              <a:t>Nesse circuito, podemos notar a existência de um </a:t>
            </a:r>
            <a:r>
              <a:rPr lang="pt-BR" sz="2400" dirty="0" err="1"/>
              <a:t>varistor</a:t>
            </a:r>
            <a:r>
              <a:rPr lang="pt-BR" sz="2400" dirty="0"/>
              <a:t> (V1) que protege a saída contra surtos de tensão, um circuito RC que protege contra disparos indevidos e um TRIAC isolado por acoplador óptico.</a:t>
            </a:r>
          </a:p>
        </p:txBody>
      </p:sp>
      <p:pic>
        <p:nvPicPr>
          <p:cNvPr id="2" name="Imagem 1">
            <a:extLst>
              <a:ext uri="{FF2B5EF4-FFF2-40B4-BE49-F238E27FC236}">
                <a16:creationId xmlns:a16="http://schemas.microsoft.com/office/drawing/2014/main" id="{F481FE15-5E06-457E-8548-04C4490A23C5}"/>
              </a:ext>
            </a:extLst>
          </p:cNvPr>
          <p:cNvPicPr>
            <a:picLocks noChangeAspect="1"/>
          </p:cNvPicPr>
          <p:nvPr/>
        </p:nvPicPr>
        <p:blipFill>
          <a:blip r:embed="rId2"/>
          <a:stretch>
            <a:fillRect/>
          </a:stretch>
        </p:blipFill>
        <p:spPr>
          <a:xfrm>
            <a:off x="2392521" y="3163785"/>
            <a:ext cx="6399419" cy="3329293"/>
          </a:xfrm>
          <a:prstGeom prst="rect">
            <a:avLst/>
          </a:prstGeom>
        </p:spPr>
      </p:pic>
      <p:pic>
        <p:nvPicPr>
          <p:cNvPr id="3" name="Imagem 2">
            <a:extLst>
              <a:ext uri="{FF2B5EF4-FFF2-40B4-BE49-F238E27FC236}">
                <a16:creationId xmlns:a16="http://schemas.microsoft.com/office/drawing/2014/main" id="{EED9C915-999C-4F9C-A6ED-B4191D53564D}"/>
              </a:ext>
            </a:extLst>
          </p:cNvPr>
          <p:cNvPicPr>
            <a:picLocks noChangeAspect="1"/>
          </p:cNvPicPr>
          <p:nvPr/>
        </p:nvPicPr>
        <p:blipFill>
          <a:blip r:embed="rId3"/>
          <a:stretch>
            <a:fillRect/>
          </a:stretch>
        </p:blipFill>
        <p:spPr>
          <a:xfrm>
            <a:off x="9066053" y="3263142"/>
            <a:ext cx="1834773" cy="1191411"/>
          </a:xfrm>
          <a:prstGeom prst="rect">
            <a:avLst/>
          </a:prstGeom>
        </p:spPr>
      </p:pic>
    </p:spTree>
    <p:extLst>
      <p:ext uri="{BB962C8B-B14F-4D97-AF65-F5344CB8AC3E}">
        <p14:creationId xmlns:p14="http://schemas.microsoft.com/office/powerpoint/2010/main" val="2918133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7CC1B79-3651-4A82-A597-D2F0C4B1D3AD}"/>
              </a:ext>
            </a:extLst>
          </p:cNvPr>
          <p:cNvPicPr>
            <a:picLocks noGrp="1" noChangeAspect="1"/>
          </p:cNvPicPr>
          <p:nvPr>
            <p:ph idx="1"/>
          </p:nvPr>
        </p:nvPicPr>
        <p:blipFill>
          <a:blip r:embed="rId2"/>
          <a:stretch>
            <a:fillRect/>
          </a:stretch>
        </p:blipFill>
        <p:spPr>
          <a:xfrm>
            <a:off x="622299" y="459669"/>
            <a:ext cx="8790148" cy="4136540"/>
          </a:xfrm>
          <a:prstGeom prst="rect">
            <a:avLst/>
          </a:prstGeom>
        </p:spPr>
      </p:pic>
      <p:pic>
        <p:nvPicPr>
          <p:cNvPr id="3" name="Imagem 2">
            <a:extLst>
              <a:ext uri="{FF2B5EF4-FFF2-40B4-BE49-F238E27FC236}">
                <a16:creationId xmlns:a16="http://schemas.microsoft.com/office/drawing/2014/main" id="{6555C67A-E42A-461D-A11B-3478770F3FFC}"/>
              </a:ext>
            </a:extLst>
          </p:cNvPr>
          <p:cNvPicPr>
            <a:picLocks noChangeAspect="1"/>
          </p:cNvPicPr>
          <p:nvPr/>
        </p:nvPicPr>
        <p:blipFill>
          <a:blip r:embed="rId3"/>
          <a:stretch>
            <a:fillRect/>
          </a:stretch>
        </p:blipFill>
        <p:spPr>
          <a:xfrm>
            <a:off x="791886" y="4684288"/>
            <a:ext cx="9954867" cy="1613375"/>
          </a:xfrm>
          <a:prstGeom prst="rect">
            <a:avLst/>
          </a:prstGeom>
        </p:spPr>
      </p:pic>
    </p:spTree>
    <p:extLst>
      <p:ext uri="{BB962C8B-B14F-4D97-AF65-F5344CB8AC3E}">
        <p14:creationId xmlns:p14="http://schemas.microsoft.com/office/powerpoint/2010/main" val="1207602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Módulos de saída digital em CC</a:t>
            </a:r>
          </a:p>
          <a:p>
            <a:pPr marL="0" indent="0">
              <a:buNone/>
            </a:pPr>
            <a:r>
              <a:rPr lang="pt-BR" sz="2000" dirty="0"/>
              <a:t>Os módulos de saída em CC têm funcionamento similar aos módulos de saída em CA, porém, foram projetados para atuar em dispositivos de corrente contínua. Seus circuitos de chaveamento da carga são diferentes; eles utilizam </a:t>
            </a:r>
            <a:r>
              <a:rPr lang="pt-BR" sz="2000" dirty="0" err="1"/>
              <a:t>FETs</a:t>
            </a:r>
            <a:r>
              <a:rPr lang="pt-BR" sz="2000" dirty="0"/>
              <a:t> (transistores de efeito de campo) ou transistores bipolares para o chaveamento.</a:t>
            </a:r>
          </a:p>
          <a:p>
            <a:pPr marL="0" indent="0">
              <a:buNone/>
            </a:pPr>
            <a:r>
              <a:rPr lang="pt-BR" sz="2000" dirty="0"/>
              <a:t>Essas saídas digitais em CC podem ser de dois tipos:</a:t>
            </a:r>
          </a:p>
          <a:p>
            <a:pPr marL="457200" lvl="1" indent="0">
              <a:buNone/>
            </a:pPr>
            <a:r>
              <a:rPr lang="pt-BR" sz="1800" dirty="0"/>
              <a:t>• Tipo P – Fornece potencial positivo e a carga deve ser ligada entre o borne positivo da saída e o negativo da fonte de alimentação (figura 3.9).</a:t>
            </a:r>
          </a:p>
          <a:p>
            <a:pPr marL="457200" lvl="1" indent="0">
              <a:buNone/>
            </a:pPr>
            <a:r>
              <a:rPr lang="pt-BR" sz="1800" dirty="0"/>
              <a:t>• Tipo N – A carga deve ser ligada entre o potencial positivo da fonte de alimentação e o borne de saída.</a:t>
            </a:r>
          </a:p>
        </p:txBody>
      </p:sp>
      <p:pic>
        <p:nvPicPr>
          <p:cNvPr id="3" name="Imagem 2">
            <a:extLst>
              <a:ext uri="{FF2B5EF4-FFF2-40B4-BE49-F238E27FC236}">
                <a16:creationId xmlns:a16="http://schemas.microsoft.com/office/drawing/2014/main" id="{5BC92FE5-20CF-4C31-8D59-4CC44EFA2301}"/>
              </a:ext>
            </a:extLst>
          </p:cNvPr>
          <p:cNvPicPr>
            <a:picLocks noChangeAspect="1"/>
          </p:cNvPicPr>
          <p:nvPr/>
        </p:nvPicPr>
        <p:blipFill>
          <a:blip r:embed="rId2"/>
          <a:stretch>
            <a:fillRect/>
          </a:stretch>
        </p:blipFill>
        <p:spPr>
          <a:xfrm>
            <a:off x="1159603" y="3054334"/>
            <a:ext cx="7236878" cy="3346465"/>
          </a:xfrm>
          <a:prstGeom prst="rect">
            <a:avLst/>
          </a:prstGeom>
        </p:spPr>
      </p:pic>
      <p:pic>
        <p:nvPicPr>
          <p:cNvPr id="5" name="Imagem 4">
            <a:extLst>
              <a:ext uri="{FF2B5EF4-FFF2-40B4-BE49-F238E27FC236}">
                <a16:creationId xmlns:a16="http://schemas.microsoft.com/office/drawing/2014/main" id="{1E60BDE3-A5EE-4A6B-A587-F4A0873BAA7A}"/>
              </a:ext>
            </a:extLst>
          </p:cNvPr>
          <p:cNvPicPr>
            <a:picLocks noChangeAspect="1"/>
          </p:cNvPicPr>
          <p:nvPr/>
        </p:nvPicPr>
        <p:blipFill>
          <a:blip r:embed="rId3"/>
          <a:stretch>
            <a:fillRect/>
          </a:stretch>
        </p:blipFill>
        <p:spPr>
          <a:xfrm>
            <a:off x="8631572" y="3054334"/>
            <a:ext cx="1842915" cy="1139024"/>
          </a:xfrm>
          <a:prstGeom prst="rect">
            <a:avLst/>
          </a:prstGeom>
        </p:spPr>
      </p:pic>
    </p:spTree>
    <p:extLst>
      <p:ext uri="{BB962C8B-B14F-4D97-AF65-F5344CB8AC3E}">
        <p14:creationId xmlns:p14="http://schemas.microsoft.com/office/powerpoint/2010/main" val="1976937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MOTIVAÇÕES PARA O USO DE SISTEMAS AUTOMATIZADOS </a:t>
            </a:r>
          </a:p>
          <a:p>
            <a:pPr marL="0" indent="0">
              <a:buNone/>
            </a:pPr>
            <a:r>
              <a:rPr lang="pt-BR" dirty="0"/>
              <a:t>Um sistema automatizado pode contribuir no aumento da competitividade de uma empresa através de: </a:t>
            </a:r>
          </a:p>
          <a:p>
            <a:pPr marL="0" indent="0">
              <a:buNone/>
            </a:pPr>
            <a:r>
              <a:rPr lang="pt-BR" dirty="0"/>
              <a:t>• Redução de custos de pessoal, obtida automatizando-se as máquinas e o controle da empresa. Por outro lado, exige-se alto custo para a realização dessa automação e maior qualificação humana; </a:t>
            </a:r>
          </a:p>
          <a:p>
            <a:pPr marL="0" indent="0">
              <a:buNone/>
            </a:pPr>
            <a:r>
              <a:rPr lang="pt-BR" dirty="0"/>
              <a:t>• Aumento da qualidade dos produtos, já que as máquinas são mais precisas que o homem. </a:t>
            </a:r>
          </a:p>
          <a:p>
            <a:r>
              <a:rPr lang="pt-BR" dirty="0"/>
              <a:t>Maior repetibilidade e garantia de qualidade constante; </a:t>
            </a:r>
          </a:p>
          <a:p>
            <a:pPr marL="0" indent="0">
              <a:buNone/>
            </a:pPr>
            <a:r>
              <a:rPr lang="pt-BR" dirty="0"/>
              <a:t>• Redução de custos de estoques. Como a produtividade é aumentada, não há necessidade de grandes estoques; </a:t>
            </a:r>
          </a:p>
          <a:p>
            <a:pPr marL="0" indent="0">
              <a:buNone/>
            </a:pPr>
            <a:r>
              <a:rPr lang="pt-BR" dirty="0"/>
              <a:t>• Redução do número de produtos perdidos; </a:t>
            </a:r>
          </a:p>
          <a:p>
            <a:pPr marL="0" indent="0">
              <a:buNone/>
            </a:pPr>
            <a:r>
              <a:rPr lang="pt-BR" dirty="0"/>
              <a:t>• Menor tempo gasto no projeto e fabricação de novos produtos;</a:t>
            </a:r>
          </a:p>
          <a:p>
            <a:r>
              <a:rPr lang="pt-BR" dirty="0"/>
              <a:t>Máquinas programáveis aptas a desempenhar diferentes operações; </a:t>
            </a:r>
          </a:p>
          <a:p>
            <a:pPr marL="0" indent="0">
              <a:buNone/>
            </a:pPr>
            <a:r>
              <a:rPr lang="pt-BR" dirty="0"/>
              <a:t>• Modificações no produto são facilmente implementadas; e</a:t>
            </a:r>
          </a:p>
          <a:p>
            <a:pPr marL="0" indent="0">
              <a:buNone/>
            </a:pPr>
            <a:r>
              <a:rPr lang="pt-BR" dirty="0"/>
              <a:t>• Respostas rápidas às solicitações do mercado. </a:t>
            </a:r>
          </a:p>
          <a:p>
            <a:pPr marL="0" indent="0">
              <a:buNone/>
            </a:pPr>
            <a:r>
              <a:rPr lang="pt-BR" dirty="0"/>
              <a:t>(fonte: Júnior, Antônio Pereira (2003). «Uma rápida análise sobre automação industrial» - UFRN)</a:t>
            </a:r>
          </a:p>
          <a:p>
            <a:pPr marL="0" indent="0">
              <a:buNone/>
            </a:pPr>
            <a:endParaRPr lang="pt-BR" dirty="0"/>
          </a:p>
        </p:txBody>
      </p:sp>
    </p:spTree>
    <p:extLst>
      <p:ext uri="{BB962C8B-B14F-4D97-AF65-F5344CB8AC3E}">
        <p14:creationId xmlns:p14="http://schemas.microsoft.com/office/powerpoint/2010/main" val="344658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C427B00-532C-4CDE-A977-9D8F33F41595}"/>
              </a:ext>
            </a:extLst>
          </p:cNvPr>
          <p:cNvPicPr>
            <a:picLocks noGrp="1" noChangeAspect="1"/>
          </p:cNvPicPr>
          <p:nvPr>
            <p:ph idx="1"/>
          </p:nvPr>
        </p:nvPicPr>
        <p:blipFill>
          <a:blip r:embed="rId2"/>
          <a:stretch>
            <a:fillRect/>
          </a:stretch>
        </p:blipFill>
        <p:spPr>
          <a:xfrm>
            <a:off x="765350" y="519700"/>
            <a:ext cx="10518620" cy="5428094"/>
          </a:xfrm>
          <a:prstGeom prst="rect">
            <a:avLst/>
          </a:prstGeom>
        </p:spPr>
      </p:pic>
    </p:spTree>
    <p:extLst>
      <p:ext uri="{BB962C8B-B14F-4D97-AF65-F5344CB8AC3E}">
        <p14:creationId xmlns:p14="http://schemas.microsoft.com/office/powerpoint/2010/main" val="39569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170552"/>
            <a:ext cx="11445499" cy="6338807"/>
          </a:xfrm>
        </p:spPr>
        <p:txBody>
          <a:bodyPr>
            <a:normAutofit/>
          </a:bodyPr>
          <a:lstStyle/>
          <a:p>
            <a:pPr marL="0" indent="0">
              <a:buNone/>
            </a:pPr>
            <a:r>
              <a:rPr lang="pt-BR" dirty="0"/>
              <a:t>Módulos de saída a relé</a:t>
            </a:r>
          </a:p>
          <a:p>
            <a:pPr marL="0" indent="0">
              <a:buNone/>
            </a:pPr>
            <a:r>
              <a:rPr lang="pt-BR" sz="1800" dirty="0"/>
              <a:t>Os módulos de saída a relé são utilizados por sua versatilidade em comutar sinais, podendo ser aplicados a cargas de corrente alternada e de corrente contínua (figura 3.11).</a:t>
            </a:r>
          </a:p>
          <a:p>
            <a:pPr marL="0" indent="0">
              <a:buNone/>
            </a:pPr>
            <a:r>
              <a:rPr lang="pt-BR" sz="1800" dirty="0"/>
              <a:t>Esses módulos apresentam desgaste em seus contatos elétricos em razão da circulação de corrente elétrica em seus terminais (arco voltaico) e desgaste mecânico proporcional ao número de chaveamentos realizados.</a:t>
            </a:r>
          </a:p>
          <a:p>
            <a:pPr marL="0" indent="0">
              <a:buNone/>
            </a:pPr>
            <a:r>
              <a:rPr lang="pt-BR" sz="1800" dirty="0"/>
              <a:t>Para aumentar sua vida útil, deve-se utilizá-los como contatos auxiliares, ou seja, intercalar entre a saída do CLP e a carga outro relé de maior potência ou uma chave estática, poupando os contatos do relé interno do módulo do CLP.</a:t>
            </a:r>
          </a:p>
          <a:p>
            <a:pPr marL="0" indent="0">
              <a:buNone/>
            </a:pPr>
            <a:r>
              <a:rPr lang="pt-BR" sz="1800" dirty="0"/>
              <a:t>Um inconveniente desse modelo é que as saídas a relé são mais lentas que as saídas a transistor.</a:t>
            </a:r>
          </a:p>
        </p:txBody>
      </p:sp>
      <p:pic>
        <p:nvPicPr>
          <p:cNvPr id="2" name="Imagem 1">
            <a:extLst>
              <a:ext uri="{FF2B5EF4-FFF2-40B4-BE49-F238E27FC236}">
                <a16:creationId xmlns:a16="http://schemas.microsoft.com/office/drawing/2014/main" id="{09EAB21F-5729-432D-BCB0-0D0386DB9122}"/>
              </a:ext>
            </a:extLst>
          </p:cNvPr>
          <p:cNvPicPr>
            <a:picLocks noChangeAspect="1"/>
          </p:cNvPicPr>
          <p:nvPr/>
        </p:nvPicPr>
        <p:blipFill>
          <a:blip r:embed="rId2"/>
          <a:stretch>
            <a:fillRect/>
          </a:stretch>
        </p:blipFill>
        <p:spPr>
          <a:xfrm>
            <a:off x="2298190" y="3049092"/>
            <a:ext cx="6861547" cy="3225873"/>
          </a:xfrm>
          <a:prstGeom prst="rect">
            <a:avLst/>
          </a:prstGeom>
        </p:spPr>
      </p:pic>
      <p:pic>
        <p:nvPicPr>
          <p:cNvPr id="3" name="Imagem 2">
            <a:extLst>
              <a:ext uri="{FF2B5EF4-FFF2-40B4-BE49-F238E27FC236}">
                <a16:creationId xmlns:a16="http://schemas.microsoft.com/office/drawing/2014/main" id="{5881FB6D-BD61-4285-9406-DA12D96DB2AD}"/>
              </a:ext>
            </a:extLst>
          </p:cNvPr>
          <p:cNvPicPr>
            <a:picLocks noChangeAspect="1"/>
          </p:cNvPicPr>
          <p:nvPr/>
        </p:nvPicPr>
        <p:blipFill>
          <a:blip r:embed="rId3"/>
          <a:stretch>
            <a:fillRect/>
          </a:stretch>
        </p:blipFill>
        <p:spPr>
          <a:xfrm>
            <a:off x="9389990" y="3030217"/>
            <a:ext cx="1935362" cy="1248168"/>
          </a:xfrm>
          <a:prstGeom prst="rect">
            <a:avLst/>
          </a:prstGeom>
        </p:spPr>
      </p:pic>
    </p:spTree>
    <p:extLst>
      <p:ext uri="{BB962C8B-B14F-4D97-AF65-F5344CB8AC3E}">
        <p14:creationId xmlns:p14="http://schemas.microsoft.com/office/powerpoint/2010/main" val="1434479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DA502DB-84D4-4ACB-8568-AB0765BAB7D4}"/>
              </a:ext>
            </a:extLst>
          </p:cNvPr>
          <p:cNvPicPr>
            <a:picLocks noGrp="1" noChangeAspect="1"/>
          </p:cNvPicPr>
          <p:nvPr>
            <p:ph idx="1"/>
          </p:nvPr>
        </p:nvPicPr>
        <p:blipFill>
          <a:blip r:embed="rId2"/>
          <a:stretch>
            <a:fillRect/>
          </a:stretch>
        </p:blipFill>
        <p:spPr>
          <a:xfrm>
            <a:off x="657225" y="294859"/>
            <a:ext cx="9996181" cy="2590954"/>
          </a:xfrm>
          <a:prstGeom prst="rect">
            <a:avLst/>
          </a:prstGeom>
        </p:spPr>
      </p:pic>
    </p:spTree>
    <p:extLst>
      <p:ext uri="{BB962C8B-B14F-4D97-AF65-F5344CB8AC3E}">
        <p14:creationId xmlns:p14="http://schemas.microsoft.com/office/powerpoint/2010/main" val="2012253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pPr marL="0" indent="0">
              <a:buNone/>
            </a:pPr>
            <a:r>
              <a:rPr lang="pt-BR" dirty="0"/>
              <a:t>3.3.2 Módulos de E/S analógicas</a:t>
            </a:r>
          </a:p>
          <a:p>
            <a:pPr marL="0" indent="0">
              <a:spcBef>
                <a:spcPts val="600"/>
              </a:spcBef>
              <a:buNone/>
            </a:pPr>
            <a:r>
              <a:rPr lang="pt-BR" sz="2400" dirty="0"/>
              <a:t>A alta escala de fabricação, o baixo custo e a disponibilidade de circuitos integrados possibilitaram que na estrutura do CLP fosse incluída grande capacidade de processamento de dados. Isso também propiciou a expansão da capacidade de E/S e a implementação de módulos analógicos e digitais no CLP.</a:t>
            </a:r>
          </a:p>
          <a:p>
            <a:pPr marL="0" indent="0">
              <a:spcBef>
                <a:spcPts val="600"/>
              </a:spcBef>
              <a:buNone/>
            </a:pPr>
            <a:r>
              <a:rPr lang="pt-BR" sz="2400" dirty="0"/>
              <a:t>Os módulos de E/S analógicas permitem controlar e monitorar correntes e tensões compatíveis com muitos sensores, válvulas, acionadores de motores e instrumentos de processo.</a:t>
            </a:r>
          </a:p>
          <a:p>
            <a:pPr marL="0" indent="0">
              <a:spcBef>
                <a:spcPts val="600"/>
              </a:spcBef>
              <a:buNone/>
            </a:pPr>
            <a:r>
              <a:rPr lang="pt-BR" sz="2400" dirty="0"/>
              <a:t>Apresentam-se a seguir os dispositivos típicos que são </a:t>
            </a:r>
            <a:r>
              <a:rPr lang="pt-BR" sz="2400" dirty="0" err="1"/>
              <a:t>interfaceados</a:t>
            </a:r>
            <a:r>
              <a:rPr lang="pt-BR" sz="2400" dirty="0"/>
              <a:t> com os módulos de E/S analógicas.</a:t>
            </a:r>
          </a:p>
          <a:p>
            <a:pPr marL="0" indent="0">
              <a:spcBef>
                <a:spcPts val="600"/>
              </a:spcBef>
              <a:buNone/>
            </a:pPr>
            <a:endParaRPr lang="pt-BR" sz="2400" dirty="0"/>
          </a:p>
          <a:p>
            <a:pPr marL="0" indent="0">
              <a:spcBef>
                <a:spcPts val="0"/>
              </a:spcBef>
              <a:buNone/>
            </a:pPr>
            <a:r>
              <a:rPr lang="pt-BR" sz="2400" dirty="0"/>
              <a:t>a) Dispositivos com módulos de entrada analógica:</a:t>
            </a:r>
          </a:p>
          <a:p>
            <a:pPr lvl="1">
              <a:spcBef>
                <a:spcPts val="0"/>
              </a:spcBef>
            </a:pPr>
            <a:r>
              <a:rPr lang="pt-BR" dirty="0"/>
              <a:t>transdutores diversos;</a:t>
            </a:r>
          </a:p>
          <a:p>
            <a:pPr lvl="1">
              <a:spcBef>
                <a:spcPts val="0"/>
              </a:spcBef>
            </a:pPr>
            <a:r>
              <a:rPr lang="pt-BR" dirty="0"/>
              <a:t>transmissores eletrônicos;</a:t>
            </a:r>
          </a:p>
          <a:p>
            <a:pPr lvl="1">
              <a:spcBef>
                <a:spcPts val="0"/>
              </a:spcBef>
            </a:pPr>
            <a:r>
              <a:rPr lang="pt-BR" dirty="0"/>
              <a:t>instrumentos analíticos;</a:t>
            </a:r>
          </a:p>
          <a:p>
            <a:pPr lvl="1">
              <a:spcBef>
                <a:spcPts val="0"/>
              </a:spcBef>
            </a:pPr>
            <a:r>
              <a:rPr lang="pt-BR" dirty="0"/>
              <a:t>potenciômetros.</a:t>
            </a:r>
          </a:p>
          <a:p>
            <a:pPr marL="457200" lvl="1" indent="0">
              <a:spcBef>
                <a:spcPts val="0"/>
              </a:spcBef>
              <a:buNone/>
            </a:pPr>
            <a:endParaRPr lang="pt-BR" dirty="0"/>
          </a:p>
          <a:p>
            <a:pPr marL="0" indent="0">
              <a:spcBef>
                <a:spcPts val="0"/>
              </a:spcBef>
              <a:buNone/>
            </a:pPr>
            <a:r>
              <a:rPr lang="pt-BR" sz="2400" dirty="0"/>
              <a:t>b) Dispositivos com módulos de saída analógica:</a:t>
            </a:r>
          </a:p>
          <a:p>
            <a:pPr lvl="1">
              <a:spcBef>
                <a:spcPts val="0"/>
              </a:spcBef>
            </a:pPr>
            <a:r>
              <a:rPr lang="pt-BR" dirty="0"/>
              <a:t>indicadores analógicos;</a:t>
            </a:r>
          </a:p>
          <a:p>
            <a:pPr lvl="1">
              <a:spcBef>
                <a:spcPts val="0"/>
              </a:spcBef>
            </a:pPr>
            <a:r>
              <a:rPr lang="pt-BR" dirty="0"/>
              <a:t>drives de motores;</a:t>
            </a:r>
          </a:p>
          <a:p>
            <a:pPr lvl="1">
              <a:spcBef>
                <a:spcPts val="0"/>
              </a:spcBef>
            </a:pPr>
            <a:r>
              <a:rPr lang="pt-BR" dirty="0"/>
              <a:t>registradores;</a:t>
            </a:r>
          </a:p>
          <a:p>
            <a:pPr lvl="1">
              <a:spcBef>
                <a:spcPts val="0"/>
              </a:spcBef>
            </a:pPr>
            <a:r>
              <a:rPr lang="pt-BR" dirty="0"/>
              <a:t>transdutores I/P;</a:t>
            </a:r>
          </a:p>
          <a:p>
            <a:pPr lvl="1">
              <a:spcBef>
                <a:spcPts val="0"/>
              </a:spcBef>
            </a:pPr>
            <a:r>
              <a:rPr lang="pt-BR" dirty="0"/>
              <a:t>Válvulas elétricas.</a:t>
            </a:r>
          </a:p>
          <a:p>
            <a:pPr marL="457200" lvl="1" indent="0">
              <a:spcBef>
                <a:spcPts val="0"/>
              </a:spcBef>
              <a:buNone/>
            </a:pPr>
            <a:endParaRPr lang="pt-BR" dirty="0"/>
          </a:p>
          <a:p>
            <a:pPr marL="0" indent="0">
              <a:spcBef>
                <a:spcPts val="0"/>
              </a:spcBef>
              <a:buNone/>
            </a:pPr>
            <a:r>
              <a:rPr lang="pt-BR" sz="2400" b="0" i="0" dirty="0">
                <a:solidFill>
                  <a:srgbClr val="000000"/>
                </a:solidFill>
                <a:effectLst/>
                <a:latin typeface="AGaramondPro-Regular"/>
              </a:rPr>
              <a:t>As interfaces analógicas normalmente estão disponíveis para diversos tipos </a:t>
            </a:r>
            <a:r>
              <a:rPr lang="pt-BR" sz="2400" b="0" i="0" dirty="0" err="1">
                <a:solidFill>
                  <a:srgbClr val="000000"/>
                </a:solidFill>
                <a:effectLst/>
                <a:latin typeface="AGaramondPro-Regular"/>
              </a:rPr>
              <a:t>depadrão</a:t>
            </a:r>
            <a:r>
              <a:rPr lang="pt-BR" sz="2400" b="0" i="0" dirty="0">
                <a:solidFill>
                  <a:srgbClr val="000000"/>
                </a:solidFill>
                <a:effectLst/>
                <a:latin typeface="AGaramondPro-Regular"/>
              </a:rPr>
              <a:t>, como operação unipolar e diferencial de corrente ou de tensão.</a:t>
            </a:r>
            <a:r>
              <a:rPr lang="pt-BR" sz="2400" dirty="0"/>
              <a:t> </a:t>
            </a:r>
            <a:br>
              <a:rPr lang="pt-BR" sz="2200" dirty="0"/>
            </a:br>
            <a:endParaRPr lang="pt-BR" sz="2600" dirty="0"/>
          </a:p>
        </p:txBody>
      </p:sp>
    </p:spTree>
    <p:extLst>
      <p:ext uri="{BB962C8B-B14F-4D97-AF65-F5344CB8AC3E}">
        <p14:creationId xmlns:p14="http://schemas.microsoft.com/office/powerpoint/2010/main" val="2350438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532215" y="259596"/>
            <a:ext cx="11445499" cy="6338807"/>
          </a:xfrm>
        </p:spPr>
        <p:txBody>
          <a:bodyPr>
            <a:normAutofit/>
          </a:bodyPr>
          <a:lstStyle/>
          <a:p>
            <a:pPr marL="0" indent="0">
              <a:buNone/>
            </a:pPr>
            <a:r>
              <a:rPr lang="pt-BR" sz="2000" dirty="0"/>
              <a:t>Módulos de entrada analógica</a:t>
            </a:r>
          </a:p>
          <a:p>
            <a:pPr marL="0" indent="0">
              <a:buNone/>
            </a:pPr>
            <a:r>
              <a:rPr lang="pt-BR" sz="2000" dirty="0"/>
              <a:t>Os dispositivos de campo fornecem sinais (de tensão ou corrente elétrica) para os módulos de entrada analógica, que, por meio de circuito (conversor analógico-digital - A/D), converte esses sinais analógicos em uma informação digital.</a:t>
            </a:r>
          </a:p>
          <a:p>
            <a:pPr marL="0" indent="0">
              <a:buNone/>
            </a:pPr>
            <a:r>
              <a:rPr lang="pt-BR" sz="2000" dirty="0"/>
              <a:t>Esses sinais analógicos de entrada são inseridos no CLP na forma binária e armazenados em uma posição de memória para uso posterior.</a:t>
            </a:r>
          </a:p>
          <a:p>
            <a:pPr marL="0" indent="0">
              <a:buNone/>
            </a:pPr>
            <a:r>
              <a:rPr lang="pt-BR" sz="2000" dirty="0"/>
              <a:t>Os módulos de entrada possuem alta impedância, possibilitando a interface com os dispositivos de campo sem causar sobrecarga ou afetar sua operação.</a:t>
            </a:r>
          </a:p>
          <a:p>
            <a:pPr marL="0" indent="0">
              <a:buNone/>
            </a:pPr>
            <a:r>
              <a:rPr lang="pt-BR" sz="2000" dirty="0"/>
              <a:t>A interligação com os dispositivos de campo é feita por cabos blindados, que reduzem os ruídos elétricos de fontes externas (figura 3.12), além de possuírem filtro e isolação elétrica para proteger os módulos.</a:t>
            </a:r>
          </a:p>
        </p:txBody>
      </p:sp>
      <p:pic>
        <p:nvPicPr>
          <p:cNvPr id="2" name="Imagem 1">
            <a:extLst>
              <a:ext uri="{FF2B5EF4-FFF2-40B4-BE49-F238E27FC236}">
                <a16:creationId xmlns:a16="http://schemas.microsoft.com/office/drawing/2014/main" id="{9D9E59FD-C258-4976-AB0E-F745FDD9C8BB}"/>
              </a:ext>
            </a:extLst>
          </p:cNvPr>
          <p:cNvPicPr>
            <a:picLocks noChangeAspect="1"/>
          </p:cNvPicPr>
          <p:nvPr/>
        </p:nvPicPr>
        <p:blipFill>
          <a:blip r:embed="rId2"/>
          <a:stretch>
            <a:fillRect/>
          </a:stretch>
        </p:blipFill>
        <p:spPr>
          <a:xfrm>
            <a:off x="3803273" y="3588503"/>
            <a:ext cx="3133725" cy="3009900"/>
          </a:xfrm>
          <a:prstGeom prst="rect">
            <a:avLst/>
          </a:prstGeom>
        </p:spPr>
      </p:pic>
      <p:pic>
        <p:nvPicPr>
          <p:cNvPr id="3" name="Imagem 2">
            <a:extLst>
              <a:ext uri="{FF2B5EF4-FFF2-40B4-BE49-F238E27FC236}">
                <a16:creationId xmlns:a16="http://schemas.microsoft.com/office/drawing/2014/main" id="{B55525FA-9CF6-4BB7-9BA7-035D9BD9DC44}"/>
              </a:ext>
            </a:extLst>
          </p:cNvPr>
          <p:cNvPicPr>
            <a:picLocks noChangeAspect="1"/>
          </p:cNvPicPr>
          <p:nvPr/>
        </p:nvPicPr>
        <p:blipFill>
          <a:blip r:embed="rId3"/>
          <a:stretch>
            <a:fillRect/>
          </a:stretch>
        </p:blipFill>
        <p:spPr>
          <a:xfrm>
            <a:off x="7327621" y="3683868"/>
            <a:ext cx="2476255" cy="1352066"/>
          </a:xfrm>
          <a:prstGeom prst="rect">
            <a:avLst/>
          </a:prstGeom>
        </p:spPr>
      </p:pic>
    </p:spTree>
    <p:extLst>
      <p:ext uri="{BB962C8B-B14F-4D97-AF65-F5344CB8AC3E}">
        <p14:creationId xmlns:p14="http://schemas.microsoft.com/office/powerpoint/2010/main" val="2099199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805DF1C0-148A-4520-8B90-258326D1A480}"/>
              </a:ext>
            </a:extLst>
          </p:cNvPr>
          <p:cNvPicPr>
            <a:picLocks noGrp="1" noChangeAspect="1"/>
          </p:cNvPicPr>
          <p:nvPr>
            <p:ph idx="1"/>
          </p:nvPr>
        </p:nvPicPr>
        <p:blipFill>
          <a:blip r:embed="rId2"/>
          <a:stretch>
            <a:fillRect/>
          </a:stretch>
        </p:blipFill>
        <p:spPr>
          <a:xfrm>
            <a:off x="3009834" y="810509"/>
            <a:ext cx="5452427" cy="5236982"/>
          </a:xfrm>
          <a:prstGeom prst="rect">
            <a:avLst/>
          </a:prstGeom>
        </p:spPr>
      </p:pic>
    </p:spTree>
    <p:extLst>
      <p:ext uri="{BB962C8B-B14F-4D97-AF65-F5344CB8AC3E}">
        <p14:creationId xmlns:p14="http://schemas.microsoft.com/office/powerpoint/2010/main" val="3939846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9C4814-16A3-41D8-BE6E-22DAA59962F3}"/>
              </a:ext>
            </a:extLst>
          </p:cNvPr>
          <p:cNvPicPr>
            <a:picLocks noGrp="1" noChangeAspect="1"/>
          </p:cNvPicPr>
          <p:nvPr>
            <p:ph idx="1"/>
          </p:nvPr>
        </p:nvPicPr>
        <p:blipFill>
          <a:blip r:embed="rId2"/>
          <a:stretch>
            <a:fillRect/>
          </a:stretch>
        </p:blipFill>
        <p:spPr>
          <a:xfrm>
            <a:off x="1470320" y="263680"/>
            <a:ext cx="9026229" cy="6089986"/>
          </a:xfrm>
          <a:prstGeom prst="rect">
            <a:avLst/>
          </a:prstGeom>
        </p:spPr>
      </p:pic>
    </p:spTree>
    <p:extLst>
      <p:ext uri="{BB962C8B-B14F-4D97-AF65-F5344CB8AC3E}">
        <p14:creationId xmlns:p14="http://schemas.microsoft.com/office/powerpoint/2010/main" val="2207373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247973"/>
            <a:ext cx="11445499" cy="6338807"/>
          </a:xfrm>
        </p:spPr>
        <p:txBody>
          <a:bodyPr>
            <a:normAutofit/>
          </a:bodyPr>
          <a:lstStyle/>
          <a:p>
            <a:pPr marL="0" indent="0">
              <a:buNone/>
            </a:pPr>
            <a:r>
              <a:rPr lang="pt-BR" sz="2400" dirty="0"/>
              <a:t>3.4 Fontes de alimentação</a:t>
            </a:r>
          </a:p>
          <a:p>
            <a:pPr marL="0" indent="0">
              <a:buNone/>
            </a:pPr>
            <a:r>
              <a:rPr lang="pt-BR" sz="1800" dirty="0"/>
              <a:t>Nos CLPs, as fontes de alimentação podem ser internas ou externas. As </a:t>
            </a:r>
            <a:r>
              <a:rPr lang="pt-BR" sz="1800" dirty="0" err="1"/>
              <a:t>internaspodem</a:t>
            </a:r>
            <a:r>
              <a:rPr lang="pt-BR" sz="1800" dirty="0"/>
              <a:t> ser encaixadas em slot ou montadas na caixa do CLP.</a:t>
            </a:r>
          </a:p>
          <a:p>
            <a:pPr marL="0" indent="0">
              <a:buNone/>
            </a:pPr>
            <a:r>
              <a:rPr lang="pt-BR" sz="1800" dirty="0"/>
              <a:t>Algumas fornecem saída de 24VCC, de baixa potência (~2 A), destinada à alimentação dos módulos de E/S, sensores e atuadores. Se a exigência de potência dos módulos for maior, o projetista deverá necessariamente incluir uma fonte externa.</a:t>
            </a:r>
          </a:p>
          <a:p>
            <a:pPr marL="0" indent="0">
              <a:buNone/>
            </a:pPr>
            <a:r>
              <a:rPr lang="pt-BR" sz="1800" dirty="0"/>
              <a:t>A International </a:t>
            </a:r>
            <a:r>
              <a:rPr lang="pt-BR" sz="1800" dirty="0" err="1"/>
              <a:t>Electrotechnical</a:t>
            </a:r>
            <a:r>
              <a:rPr lang="pt-BR" sz="1800" dirty="0"/>
              <a:t> </a:t>
            </a:r>
            <a:r>
              <a:rPr lang="pt-BR" sz="1800" dirty="0" err="1"/>
              <a:t>Commission</a:t>
            </a:r>
            <a:r>
              <a:rPr lang="pt-BR" sz="1800" dirty="0"/>
              <a:t> (IEC – Comissão Internacional de Eletrotécnica) tem especificado tensões padronizadas para fontes de alimentação, entradas e saídas digitais dos CLPs. A tabela 3.2 mostra tais tensões.</a:t>
            </a:r>
          </a:p>
        </p:txBody>
      </p:sp>
      <p:pic>
        <p:nvPicPr>
          <p:cNvPr id="2" name="Imagem 1">
            <a:extLst>
              <a:ext uri="{FF2B5EF4-FFF2-40B4-BE49-F238E27FC236}">
                <a16:creationId xmlns:a16="http://schemas.microsoft.com/office/drawing/2014/main" id="{DDA7E627-6688-49DF-8245-662044945B7E}"/>
              </a:ext>
            </a:extLst>
          </p:cNvPr>
          <p:cNvPicPr>
            <a:picLocks noChangeAspect="1"/>
          </p:cNvPicPr>
          <p:nvPr/>
        </p:nvPicPr>
        <p:blipFill>
          <a:blip r:embed="rId2"/>
          <a:stretch>
            <a:fillRect/>
          </a:stretch>
        </p:blipFill>
        <p:spPr>
          <a:xfrm>
            <a:off x="1982806" y="2752627"/>
            <a:ext cx="7764509" cy="3857400"/>
          </a:xfrm>
          <a:prstGeom prst="rect">
            <a:avLst/>
          </a:prstGeom>
        </p:spPr>
      </p:pic>
    </p:spTree>
    <p:extLst>
      <p:ext uri="{BB962C8B-B14F-4D97-AF65-F5344CB8AC3E}">
        <p14:creationId xmlns:p14="http://schemas.microsoft.com/office/powerpoint/2010/main" val="1184710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D787333-C8B0-4811-83F9-42AFEE954DDF}"/>
              </a:ext>
            </a:extLst>
          </p:cNvPr>
          <p:cNvPicPr>
            <a:picLocks noGrp="1" noChangeAspect="1"/>
          </p:cNvPicPr>
          <p:nvPr>
            <p:ph idx="1"/>
          </p:nvPr>
        </p:nvPicPr>
        <p:blipFill>
          <a:blip r:embed="rId2"/>
          <a:stretch>
            <a:fillRect/>
          </a:stretch>
        </p:blipFill>
        <p:spPr>
          <a:xfrm>
            <a:off x="678538" y="179035"/>
            <a:ext cx="9907763" cy="4922166"/>
          </a:xfrm>
          <a:prstGeom prst="rect">
            <a:avLst/>
          </a:prstGeom>
        </p:spPr>
      </p:pic>
      <p:pic>
        <p:nvPicPr>
          <p:cNvPr id="3" name="Imagem 2">
            <a:extLst>
              <a:ext uri="{FF2B5EF4-FFF2-40B4-BE49-F238E27FC236}">
                <a16:creationId xmlns:a16="http://schemas.microsoft.com/office/drawing/2014/main" id="{2B64219A-67C7-4DBC-B513-21BAC0292006}"/>
              </a:ext>
            </a:extLst>
          </p:cNvPr>
          <p:cNvPicPr>
            <a:picLocks noChangeAspect="1"/>
          </p:cNvPicPr>
          <p:nvPr/>
        </p:nvPicPr>
        <p:blipFill>
          <a:blip r:embed="rId3"/>
          <a:stretch>
            <a:fillRect/>
          </a:stretch>
        </p:blipFill>
        <p:spPr>
          <a:xfrm>
            <a:off x="1089093" y="4939645"/>
            <a:ext cx="3765712" cy="863173"/>
          </a:xfrm>
          <a:prstGeom prst="rect">
            <a:avLst/>
          </a:prstGeom>
        </p:spPr>
      </p:pic>
      <p:pic>
        <p:nvPicPr>
          <p:cNvPr id="5" name="Imagem 4">
            <a:extLst>
              <a:ext uri="{FF2B5EF4-FFF2-40B4-BE49-F238E27FC236}">
                <a16:creationId xmlns:a16="http://schemas.microsoft.com/office/drawing/2014/main" id="{8753701A-D0F7-48F7-AE91-735CB597ED60}"/>
              </a:ext>
            </a:extLst>
          </p:cNvPr>
          <p:cNvPicPr>
            <a:picLocks noChangeAspect="1"/>
          </p:cNvPicPr>
          <p:nvPr/>
        </p:nvPicPr>
        <p:blipFill>
          <a:blip r:embed="rId4"/>
          <a:stretch>
            <a:fillRect/>
          </a:stretch>
        </p:blipFill>
        <p:spPr>
          <a:xfrm>
            <a:off x="1000472" y="5713392"/>
            <a:ext cx="5405846" cy="890157"/>
          </a:xfrm>
          <a:prstGeom prst="rect">
            <a:avLst/>
          </a:prstGeom>
        </p:spPr>
      </p:pic>
    </p:spTree>
    <p:extLst>
      <p:ext uri="{BB962C8B-B14F-4D97-AF65-F5344CB8AC3E}">
        <p14:creationId xmlns:p14="http://schemas.microsoft.com/office/powerpoint/2010/main" val="3356555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1EBC8EF-0B06-4932-B678-B7835CE13A6A}"/>
              </a:ext>
            </a:extLst>
          </p:cNvPr>
          <p:cNvPicPr>
            <a:picLocks noGrp="1" noChangeAspect="1"/>
          </p:cNvPicPr>
          <p:nvPr>
            <p:ph idx="1"/>
          </p:nvPr>
        </p:nvPicPr>
        <p:blipFill>
          <a:blip r:embed="rId2"/>
          <a:stretch>
            <a:fillRect/>
          </a:stretch>
        </p:blipFill>
        <p:spPr>
          <a:xfrm>
            <a:off x="704850" y="158464"/>
            <a:ext cx="10380542" cy="5997239"/>
          </a:xfrm>
          <a:prstGeom prst="rect">
            <a:avLst/>
          </a:prstGeom>
        </p:spPr>
      </p:pic>
    </p:spTree>
    <p:extLst>
      <p:ext uri="{BB962C8B-B14F-4D97-AF65-F5344CB8AC3E}">
        <p14:creationId xmlns:p14="http://schemas.microsoft.com/office/powerpoint/2010/main" val="2044388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A automação pode ser dividida em alguns ramos principais:</a:t>
            </a:r>
          </a:p>
          <a:p>
            <a:endParaRPr lang="pt-BR" dirty="0"/>
          </a:p>
          <a:p>
            <a:r>
              <a:rPr lang="pt-BR" b="1" dirty="0"/>
              <a:t>Automação industrial </a:t>
            </a:r>
            <a:r>
              <a:rPr lang="pt-BR" dirty="0"/>
              <a:t>– busca entre vários processos disponíveis a melhor relação custo/benefício.</a:t>
            </a:r>
          </a:p>
          <a:p>
            <a:endParaRPr lang="pt-BR" dirty="0"/>
          </a:p>
          <a:p>
            <a:r>
              <a:rPr lang="pt-BR" dirty="0"/>
              <a:t>A automação industrial é normalmente dividida em 3 níveis:</a:t>
            </a:r>
          </a:p>
          <a:p>
            <a:pPr marL="0" indent="0">
              <a:buNone/>
            </a:pPr>
            <a:endParaRPr lang="pt-BR" dirty="0"/>
          </a:p>
          <a:p>
            <a:pPr lvl="1"/>
            <a:r>
              <a:rPr lang="pt-BR" b="1" dirty="0"/>
              <a:t>Nível de Campo </a:t>
            </a:r>
            <a:r>
              <a:rPr lang="pt-BR" dirty="0"/>
              <a:t>- constituído pelos elementos a controlar (ex.: Motores) e pelos elementos de detecção (ex.: sensores)</a:t>
            </a:r>
          </a:p>
          <a:p>
            <a:pPr lvl="1"/>
            <a:r>
              <a:rPr lang="pt-BR" b="1" dirty="0"/>
              <a:t>Nível de Controle </a:t>
            </a:r>
            <a:r>
              <a:rPr lang="pt-BR" dirty="0"/>
              <a:t>- nível onde se encontram os elementos que vão controlar o processo (ex.: CLPs)</a:t>
            </a:r>
          </a:p>
          <a:p>
            <a:pPr lvl="1"/>
            <a:r>
              <a:rPr lang="pt-BR" b="1" dirty="0"/>
              <a:t>Nível de Supervisão </a:t>
            </a:r>
            <a:r>
              <a:rPr lang="pt-BR" dirty="0"/>
              <a:t>– Aplicativos em PCs ou IHMs para a aquisição de dados e supervisão.</a:t>
            </a:r>
          </a:p>
        </p:txBody>
      </p:sp>
    </p:spTree>
    <p:extLst>
      <p:ext uri="{BB962C8B-B14F-4D97-AF65-F5344CB8AC3E}">
        <p14:creationId xmlns:p14="http://schemas.microsoft.com/office/powerpoint/2010/main" val="2818431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6338-91AD-4FF3-B154-2ACDE31B130A}"/>
              </a:ext>
            </a:extLst>
          </p:cNvPr>
          <p:cNvPicPr>
            <a:picLocks noGrp="1" noChangeAspect="1"/>
          </p:cNvPicPr>
          <p:nvPr>
            <p:ph idx="1"/>
          </p:nvPr>
        </p:nvPicPr>
        <p:blipFill>
          <a:blip r:embed="rId2"/>
          <a:stretch>
            <a:fillRect/>
          </a:stretch>
        </p:blipFill>
        <p:spPr>
          <a:xfrm>
            <a:off x="890618" y="169682"/>
            <a:ext cx="9582561" cy="6570483"/>
          </a:xfrm>
          <a:prstGeom prst="rect">
            <a:avLst/>
          </a:prstGeom>
        </p:spPr>
      </p:pic>
    </p:spTree>
    <p:extLst>
      <p:ext uri="{BB962C8B-B14F-4D97-AF65-F5344CB8AC3E}">
        <p14:creationId xmlns:p14="http://schemas.microsoft.com/office/powerpoint/2010/main" val="1665425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Terminadas as três etapas, reinicia-se o ciclo de </a:t>
            </a:r>
            <a:r>
              <a:rPr lang="pt-BR" sz="2000" i="1" dirty="0" err="1"/>
              <a:t>scan</a:t>
            </a:r>
            <a:r>
              <a:rPr lang="pt-BR" sz="2000" dirty="0"/>
              <a:t>, com a etapa de entrada (operação cíclica). Em algumas situações, por exemplo, ao utilizar controladores PID, torna-se necessário fazer as aquisições de sinais (etapa de entrada) em intervalos fixos. Nesse caso, ao terminar a etapa de saída, o CLP fica esperando o instante predefinido para reiniciar o </a:t>
            </a:r>
            <a:r>
              <a:rPr lang="pt-BR" sz="2000" i="1" dirty="0" err="1"/>
              <a:t>scan</a:t>
            </a:r>
            <a:r>
              <a:rPr lang="pt-BR" sz="2000" dirty="0"/>
              <a:t> (operação periódica).</a:t>
            </a:r>
          </a:p>
          <a:p>
            <a:pPr marL="0" indent="0">
              <a:buNone/>
            </a:pPr>
            <a:r>
              <a:rPr lang="pt-BR" sz="2000" dirty="0"/>
              <a:t>Para realizar a tarefa de controle, o processador do CLP simplesmente executa passo a passo o roteiro de instruções contido na tabela de programação que o usuário elaborou.</a:t>
            </a:r>
          </a:p>
          <a:p>
            <a:pPr marL="0" indent="0">
              <a:buNone/>
            </a:pPr>
            <a:r>
              <a:rPr lang="pt-BR" sz="2000" dirty="0"/>
              <a:t>O processo de execução segue aproximadamente a rotina mostrada no fluxograma da figura 3.14.</a:t>
            </a:r>
          </a:p>
        </p:txBody>
      </p:sp>
      <p:pic>
        <p:nvPicPr>
          <p:cNvPr id="2" name="Imagem 1">
            <a:extLst>
              <a:ext uri="{FF2B5EF4-FFF2-40B4-BE49-F238E27FC236}">
                <a16:creationId xmlns:a16="http://schemas.microsoft.com/office/drawing/2014/main" id="{7FBC6AB5-116B-454D-8E1F-C6777ABA452E}"/>
              </a:ext>
            </a:extLst>
          </p:cNvPr>
          <p:cNvPicPr>
            <a:picLocks noChangeAspect="1"/>
          </p:cNvPicPr>
          <p:nvPr/>
        </p:nvPicPr>
        <p:blipFill>
          <a:blip r:embed="rId2"/>
          <a:stretch>
            <a:fillRect/>
          </a:stretch>
        </p:blipFill>
        <p:spPr>
          <a:xfrm>
            <a:off x="2674054" y="2565402"/>
            <a:ext cx="6639628" cy="4044625"/>
          </a:xfrm>
          <a:prstGeom prst="rect">
            <a:avLst/>
          </a:prstGeom>
        </p:spPr>
      </p:pic>
    </p:spTree>
    <p:extLst>
      <p:ext uri="{BB962C8B-B14F-4D97-AF65-F5344CB8AC3E}">
        <p14:creationId xmlns:p14="http://schemas.microsoft.com/office/powerpoint/2010/main" val="3731700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FD8681C-BC43-40BE-9F04-CFEDC2F8732E}"/>
              </a:ext>
            </a:extLst>
          </p:cNvPr>
          <p:cNvPicPr>
            <a:picLocks noGrp="1" noChangeAspect="1"/>
          </p:cNvPicPr>
          <p:nvPr>
            <p:ph idx="1"/>
          </p:nvPr>
        </p:nvPicPr>
        <p:blipFill>
          <a:blip r:embed="rId2"/>
          <a:stretch>
            <a:fillRect/>
          </a:stretch>
        </p:blipFill>
        <p:spPr>
          <a:xfrm>
            <a:off x="1306872" y="336149"/>
            <a:ext cx="9816412" cy="5979809"/>
          </a:xfrm>
          <a:prstGeom prst="rect">
            <a:avLst/>
          </a:prstGeom>
        </p:spPr>
      </p:pic>
    </p:spTree>
    <p:extLst>
      <p:ext uri="{BB962C8B-B14F-4D97-AF65-F5344CB8AC3E}">
        <p14:creationId xmlns:p14="http://schemas.microsoft.com/office/powerpoint/2010/main" val="3473185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Cada um dos blocos poderá ser programado na linguagem que for mais conveniente ao programador, pensando nas seguintes facilidades:</a:t>
            </a:r>
          </a:p>
          <a:p>
            <a:pPr marL="0" indent="0">
              <a:buNone/>
            </a:pPr>
            <a:r>
              <a:rPr lang="pt-BR" dirty="0"/>
              <a:t>• Gerar o código do programa.</a:t>
            </a:r>
          </a:p>
          <a:p>
            <a:pPr marL="0" indent="0">
              <a:buNone/>
            </a:pPr>
            <a:r>
              <a:rPr lang="pt-BR" dirty="0"/>
              <a:t>• Garantir que outras pessoas compreendam o programa.</a:t>
            </a:r>
          </a:p>
          <a:p>
            <a:pPr marL="0" indent="0">
              <a:buNone/>
            </a:pPr>
            <a:r>
              <a:rPr lang="pt-BR" dirty="0"/>
              <a:t>• Fazer manutenção e alterações no software.</a:t>
            </a:r>
          </a:p>
          <a:p>
            <a:pPr marL="0" indent="0">
              <a:buNone/>
            </a:pPr>
            <a:r>
              <a:rPr lang="pt-BR" dirty="0"/>
              <a:t>Se a tarefa envolver lógica simples, poderá ser conveniente o uso do diagrama </a:t>
            </a:r>
            <a:r>
              <a:rPr lang="pt-BR" dirty="0" err="1"/>
              <a:t>Ladder</a:t>
            </a:r>
            <a:r>
              <a:rPr lang="pt-BR" dirty="0"/>
              <a:t>;</a:t>
            </a:r>
          </a:p>
          <a:p>
            <a:pPr marL="0" indent="0">
              <a:buNone/>
            </a:pPr>
            <a:r>
              <a:rPr lang="pt-BR" dirty="0"/>
              <a:t>Se contiver muitas fórmulas matemáticas, será mais conveniente uma linguagem do tipo texto estruturado.</a:t>
            </a:r>
          </a:p>
        </p:txBody>
      </p:sp>
    </p:spTree>
    <p:extLst>
      <p:ext uri="{BB962C8B-B14F-4D97-AF65-F5344CB8AC3E}">
        <p14:creationId xmlns:p14="http://schemas.microsoft.com/office/powerpoint/2010/main" val="2776654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r>
              <a:rPr lang="pt-BR" sz="4000" dirty="0"/>
              <a:t>Linguagens de programação</a:t>
            </a:r>
          </a:p>
        </p:txBody>
      </p:sp>
    </p:spTree>
    <p:extLst>
      <p:ext uri="{BB962C8B-B14F-4D97-AF65-F5344CB8AC3E}">
        <p14:creationId xmlns:p14="http://schemas.microsoft.com/office/powerpoint/2010/main" val="658371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4.1 Norma IEC 61131</a:t>
            </a:r>
          </a:p>
          <a:p>
            <a:pPr marL="0" indent="0">
              <a:buNone/>
            </a:pPr>
            <a:r>
              <a:rPr lang="pt-BR" dirty="0"/>
              <a:t>Em 1992, a International </a:t>
            </a:r>
            <a:r>
              <a:rPr lang="pt-BR" dirty="0" err="1"/>
              <a:t>Electrotechnical</a:t>
            </a:r>
            <a:r>
              <a:rPr lang="pt-BR" dirty="0"/>
              <a:t> </a:t>
            </a:r>
            <a:r>
              <a:rPr lang="pt-BR" dirty="0" err="1"/>
              <a:t>Commission</a:t>
            </a:r>
            <a:r>
              <a:rPr lang="pt-BR" dirty="0"/>
              <a:t> (IEC – Comissão Internacional de Eletrotécnica) publicou a primeira edição da norma IEC 61131, com o objetivo de estabelecer padrões para os controladores programáveis. Essa norma foi dividida em vários capítulos, possibilitando a definição de critérios para cada um dos tópicos relacionados aos CLPs.</a:t>
            </a:r>
          </a:p>
          <a:p>
            <a:pPr marL="0" indent="0">
              <a:buNone/>
            </a:pPr>
            <a:r>
              <a:rPr lang="pt-BR" dirty="0"/>
              <a:t>Os capítulos são os seguintes:</a:t>
            </a:r>
          </a:p>
          <a:p>
            <a:pPr marL="0" indent="0">
              <a:buNone/>
            </a:pPr>
            <a:r>
              <a:rPr lang="pt-BR" dirty="0"/>
              <a:t>• 61131-1 – Informações gerais sobre os CLPs.</a:t>
            </a:r>
          </a:p>
          <a:p>
            <a:pPr marL="0" indent="0">
              <a:buNone/>
            </a:pPr>
            <a:r>
              <a:rPr lang="pt-BR" dirty="0"/>
              <a:t>• 61131-2 – Requisitos de hardware.</a:t>
            </a:r>
          </a:p>
          <a:p>
            <a:pPr marL="0" indent="0">
              <a:buNone/>
            </a:pPr>
            <a:r>
              <a:rPr lang="pt-BR" dirty="0"/>
              <a:t>• 61131-3 – Linguagens de programação.</a:t>
            </a:r>
          </a:p>
          <a:p>
            <a:pPr marL="0" indent="0">
              <a:buNone/>
            </a:pPr>
            <a:r>
              <a:rPr lang="pt-BR" dirty="0"/>
              <a:t>• 61131-4 – Guia de orientação ao usuário.</a:t>
            </a:r>
          </a:p>
          <a:p>
            <a:pPr marL="0" indent="0">
              <a:buNone/>
            </a:pPr>
            <a:r>
              <a:rPr lang="pt-BR" dirty="0"/>
              <a:t>• 61131-5 – Comunicação.</a:t>
            </a:r>
          </a:p>
        </p:txBody>
      </p:sp>
    </p:spTree>
    <p:extLst>
      <p:ext uri="{BB962C8B-B14F-4D97-AF65-F5344CB8AC3E}">
        <p14:creationId xmlns:p14="http://schemas.microsoft.com/office/powerpoint/2010/main" val="661285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sz="2400" dirty="0"/>
              <a:t>A primeira edição da IEC 61131-3 foi publicada em dezembro de 1993, e a segunda, em 2003.</a:t>
            </a:r>
          </a:p>
          <a:p>
            <a:pPr marL="0" indent="0">
              <a:buNone/>
            </a:pPr>
            <a:r>
              <a:rPr lang="pt-BR" sz="2400" dirty="0"/>
              <a:t>Essa norma define que, para um CLP estar de acordo com os padrões por ela estabelecidos, deve possuir ao menos duas linguagens gráficas e duas linguagens de texto para sua programação. Assim, é consenso entre os atuais fabricantes trabalhar com as seguintes linguagens:</a:t>
            </a:r>
          </a:p>
          <a:p>
            <a:pPr marL="0" indent="0">
              <a:buNone/>
            </a:pPr>
            <a:endParaRPr lang="pt-BR" sz="2400" dirty="0"/>
          </a:p>
          <a:p>
            <a:pPr marL="0" indent="0">
              <a:buNone/>
            </a:pPr>
            <a:r>
              <a:rPr lang="pt-BR" sz="2400" dirty="0"/>
              <a:t>• Textuais:</a:t>
            </a:r>
          </a:p>
          <a:p>
            <a:pPr marL="0" indent="0">
              <a:buNone/>
            </a:pPr>
            <a:r>
              <a:rPr lang="pt-BR" sz="2400" dirty="0"/>
              <a:t>IL – </a:t>
            </a:r>
            <a:r>
              <a:rPr lang="pt-BR" sz="2400" i="1" dirty="0" err="1"/>
              <a:t>instruction</a:t>
            </a:r>
            <a:r>
              <a:rPr lang="pt-BR" sz="2400" i="1" dirty="0"/>
              <a:t> </a:t>
            </a:r>
            <a:r>
              <a:rPr lang="pt-BR" sz="2400" i="1" dirty="0" err="1"/>
              <a:t>list</a:t>
            </a:r>
            <a:r>
              <a:rPr lang="pt-BR" sz="2400" i="1" dirty="0"/>
              <a:t> </a:t>
            </a:r>
            <a:r>
              <a:rPr lang="pt-BR" sz="2400" dirty="0"/>
              <a:t>ou lista de instruções.</a:t>
            </a:r>
          </a:p>
          <a:p>
            <a:pPr marL="0" indent="0">
              <a:buNone/>
            </a:pPr>
            <a:r>
              <a:rPr lang="pt-BR" sz="2400" dirty="0"/>
              <a:t>ST – </a:t>
            </a:r>
            <a:r>
              <a:rPr lang="pt-BR" sz="2400" i="1" dirty="0" err="1"/>
              <a:t>structured</a:t>
            </a:r>
            <a:r>
              <a:rPr lang="pt-BR" sz="2400" i="1" dirty="0"/>
              <a:t> </a:t>
            </a:r>
            <a:r>
              <a:rPr lang="pt-BR" sz="2400" i="1" dirty="0" err="1"/>
              <a:t>text</a:t>
            </a:r>
            <a:r>
              <a:rPr lang="pt-BR" sz="2400" i="1" dirty="0"/>
              <a:t> </a:t>
            </a:r>
            <a:r>
              <a:rPr lang="pt-BR" sz="2400" dirty="0"/>
              <a:t>ou texto estruturado.</a:t>
            </a:r>
          </a:p>
          <a:p>
            <a:pPr marL="0" indent="0">
              <a:buNone/>
            </a:pPr>
            <a:r>
              <a:rPr lang="pt-BR" sz="2400" dirty="0"/>
              <a:t>• Gráficas:</a:t>
            </a:r>
          </a:p>
          <a:p>
            <a:pPr marL="0" indent="0">
              <a:buNone/>
            </a:pPr>
            <a:r>
              <a:rPr lang="pt-BR" sz="2400" dirty="0"/>
              <a:t>LD – </a:t>
            </a:r>
            <a:r>
              <a:rPr lang="pt-BR" sz="2400" i="1" dirty="0" err="1"/>
              <a:t>Ladder</a:t>
            </a:r>
            <a:r>
              <a:rPr lang="pt-BR" sz="2400" i="1" dirty="0"/>
              <a:t> </a:t>
            </a:r>
            <a:r>
              <a:rPr lang="pt-BR" sz="2400" i="1" dirty="0" err="1"/>
              <a:t>diagram</a:t>
            </a:r>
            <a:r>
              <a:rPr lang="pt-BR" sz="2400" i="1" dirty="0"/>
              <a:t> </a:t>
            </a:r>
            <a:r>
              <a:rPr lang="pt-BR" sz="2400" dirty="0"/>
              <a:t>ou diagrama </a:t>
            </a:r>
            <a:r>
              <a:rPr lang="pt-BR" sz="2400" i="1" dirty="0" err="1"/>
              <a:t>Ladder</a:t>
            </a:r>
            <a:r>
              <a:rPr lang="pt-BR" sz="2400" dirty="0"/>
              <a:t>.</a:t>
            </a:r>
          </a:p>
          <a:p>
            <a:pPr marL="0" indent="0">
              <a:buNone/>
            </a:pPr>
            <a:r>
              <a:rPr lang="pt-BR" sz="2400" dirty="0"/>
              <a:t>FBD – </a:t>
            </a:r>
            <a:r>
              <a:rPr lang="pt-BR" sz="2400" i="1" dirty="0"/>
              <a:t>function block </a:t>
            </a:r>
            <a:r>
              <a:rPr lang="pt-BR" sz="2400" i="1" dirty="0" err="1"/>
              <a:t>diagram</a:t>
            </a:r>
            <a:r>
              <a:rPr lang="pt-BR" sz="2400" i="1" dirty="0"/>
              <a:t> </a:t>
            </a:r>
            <a:r>
              <a:rPr lang="pt-BR" sz="2400" dirty="0"/>
              <a:t>ou diagrama de blocos de funções.</a:t>
            </a:r>
          </a:p>
          <a:p>
            <a:pPr marL="0" indent="0">
              <a:buNone/>
            </a:pPr>
            <a:r>
              <a:rPr lang="pt-BR" sz="2400" dirty="0"/>
              <a:t>Um quinto modo de programar alguns equipamentos de mercado é o SFC – </a:t>
            </a:r>
            <a:r>
              <a:rPr lang="pt-BR" sz="2400" dirty="0" err="1"/>
              <a:t>sequential</a:t>
            </a:r>
            <a:r>
              <a:rPr lang="pt-BR" sz="2400" dirty="0"/>
              <a:t> function </a:t>
            </a:r>
            <a:r>
              <a:rPr lang="pt-BR" sz="2400" dirty="0" err="1"/>
              <a:t>chart</a:t>
            </a:r>
            <a:r>
              <a:rPr lang="pt-BR" sz="2400" dirty="0"/>
              <a:t>, ou sequenciamento gráfico de funções, que possui elementos para organizar programas de maneira sequencial e permite também o controle paralelo de processos.</a:t>
            </a:r>
          </a:p>
        </p:txBody>
      </p:sp>
    </p:spTree>
    <p:extLst>
      <p:ext uri="{BB962C8B-B14F-4D97-AF65-F5344CB8AC3E}">
        <p14:creationId xmlns:p14="http://schemas.microsoft.com/office/powerpoint/2010/main" val="2924097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B5132C-CAA0-4961-8A1A-607B4585CB0A}"/>
              </a:ext>
            </a:extLst>
          </p:cNvPr>
          <p:cNvPicPr>
            <a:picLocks noGrp="1" noChangeAspect="1"/>
          </p:cNvPicPr>
          <p:nvPr>
            <p:ph idx="1"/>
          </p:nvPr>
        </p:nvPicPr>
        <p:blipFill>
          <a:blip r:embed="rId2"/>
          <a:stretch>
            <a:fillRect/>
          </a:stretch>
        </p:blipFill>
        <p:spPr>
          <a:xfrm>
            <a:off x="1327603" y="271463"/>
            <a:ext cx="9533618" cy="6338887"/>
          </a:xfrm>
          <a:prstGeom prst="rect">
            <a:avLst/>
          </a:prstGeom>
        </p:spPr>
      </p:pic>
    </p:spTree>
    <p:extLst>
      <p:ext uri="{BB962C8B-B14F-4D97-AF65-F5344CB8AC3E}">
        <p14:creationId xmlns:p14="http://schemas.microsoft.com/office/powerpoint/2010/main" val="2884782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F0EAAEC-E59A-46A9-9F37-AEBAA7879A0D}"/>
              </a:ext>
            </a:extLst>
          </p:cNvPr>
          <p:cNvPicPr>
            <a:picLocks noGrp="1" noChangeAspect="1"/>
          </p:cNvPicPr>
          <p:nvPr>
            <p:ph idx="1"/>
          </p:nvPr>
        </p:nvPicPr>
        <p:blipFill>
          <a:blip r:embed="rId2"/>
          <a:stretch>
            <a:fillRect/>
          </a:stretch>
        </p:blipFill>
        <p:spPr>
          <a:xfrm>
            <a:off x="1287276" y="271463"/>
            <a:ext cx="9614272" cy="6338887"/>
          </a:xfrm>
          <a:prstGeom prst="rect">
            <a:avLst/>
          </a:prstGeom>
        </p:spPr>
      </p:pic>
    </p:spTree>
    <p:extLst>
      <p:ext uri="{BB962C8B-B14F-4D97-AF65-F5344CB8AC3E}">
        <p14:creationId xmlns:p14="http://schemas.microsoft.com/office/powerpoint/2010/main" val="4047173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8154156-6ECE-45A1-81B1-A0727E7EA50C}"/>
              </a:ext>
            </a:extLst>
          </p:cNvPr>
          <p:cNvPicPr>
            <a:picLocks noGrp="1" noChangeAspect="1"/>
          </p:cNvPicPr>
          <p:nvPr>
            <p:ph idx="1"/>
          </p:nvPr>
        </p:nvPicPr>
        <p:blipFill>
          <a:blip r:embed="rId2"/>
          <a:stretch>
            <a:fillRect/>
          </a:stretch>
        </p:blipFill>
        <p:spPr>
          <a:xfrm>
            <a:off x="1448493" y="271463"/>
            <a:ext cx="9291838" cy="6338887"/>
          </a:xfrm>
          <a:prstGeom prst="rect">
            <a:avLst/>
          </a:prstGeom>
        </p:spPr>
      </p:pic>
    </p:spTree>
    <p:extLst>
      <p:ext uri="{BB962C8B-B14F-4D97-AF65-F5344CB8AC3E}">
        <p14:creationId xmlns:p14="http://schemas.microsoft.com/office/powerpoint/2010/main" val="426968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b="1" dirty="0"/>
              <a:t>Automação comercial </a:t>
            </a:r>
            <a:r>
              <a:rPr lang="pt-BR" dirty="0"/>
              <a:t>- otimização de processos comerciais, geralmente utilizando-se mais software do que hardware, tais como: sistemas controle de estoques, contas a pagar e receber, folha de pagamentos, identificação de mercadorias por códigos de barras ou por rádio frequência (RFID), etc.</a:t>
            </a:r>
          </a:p>
          <a:p>
            <a:pPr marL="0" indent="0">
              <a:buNone/>
            </a:pPr>
            <a:endParaRPr lang="pt-BR" dirty="0"/>
          </a:p>
          <a:p>
            <a:pPr marL="0" indent="0">
              <a:buNone/>
            </a:pPr>
            <a:r>
              <a:rPr lang="pt-BR" b="1" dirty="0"/>
              <a:t>Automação Residencial </a:t>
            </a:r>
            <a:r>
              <a:rPr lang="pt-BR" dirty="0"/>
              <a:t>- melhoria no conforto e segurança de residências e conjuntos habitacionais, tais como: Controle de acesso por biometria, porteiro e portões eletrônicos, circuitos Fechados de Televisão (CFTV), controle de luminosidade de ambientes, controle de umidade, temperatura e ar condicionado (HVAC), etc.</a:t>
            </a:r>
          </a:p>
          <a:p>
            <a:pPr marL="0" indent="0">
              <a:buNone/>
            </a:pPr>
            <a:endParaRPr lang="pt-BR" dirty="0"/>
          </a:p>
          <a:p>
            <a:pPr marL="0" indent="0">
              <a:buNone/>
            </a:pPr>
            <a:r>
              <a:rPr lang="pt-BR" dirty="0">
                <a:solidFill>
                  <a:srgbClr val="202122"/>
                </a:solidFill>
                <a:latin typeface="Arial" panose="020B0604020202020204" pitchFamily="34" charset="0"/>
              </a:rPr>
              <a:t>A</a:t>
            </a:r>
            <a:r>
              <a:rPr lang="pt-BR" b="0" i="0" dirty="0">
                <a:solidFill>
                  <a:srgbClr val="202122"/>
                </a:solidFill>
                <a:effectLst/>
                <a:latin typeface="Arial" panose="020B0604020202020204" pitchFamily="34" charset="0"/>
              </a:rPr>
              <a:t> automação está presente em diferentes níveis de atividades do homem, desde as residências, no trânsito, através de sistemas de controle de tráfego e sinalização, nos edifícios comerciais, processos de compra, venda e transporte de bens, processos industriais primários e secundários, e até nas jornadas espaciais.</a:t>
            </a:r>
            <a:endParaRPr lang="pt-BR" dirty="0"/>
          </a:p>
        </p:txBody>
      </p:sp>
    </p:spTree>
    <p:extLst>
      <p:ext uri="{BB962C8B-B14F-4D97-AF65-F5344CB8AC3E}">
        <p14:creationId xmlns:p14="http://schemas.microsoft.com/office/powerpoint/2010/main" val="3949437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EF2B441-6BD3-4ED4-8EDC-A9E6927B2F97}"/>
              </a:ext>
            </a:extLst>
          </p:cNvPr>
          <p:cNvPicPr>
            <a:picLocks noGrp="1" noChangeAspect="1"/>
          </p:cNvPicPr>
          <p:nvPr>
            <p:ph idx="1"/>
          </p:nvPr>
        </p:nvPicPr>
        <p:blipFill>
          <a:blip r:embed="rId2"/>
          <a:stretch>
            <a:fillRect/>
          </a:stretch>
        </p:blipFill>
        <p:spPr>
          <a:xfrm>
            <a:off x="1390800" y="271463"/>
            <a:ext cx="9407224" cy="6338887"/>
          </a:xfrm>
          <a:prstGeom prst="rect">
            <a:avLst/>
          </a:prstGeom>
        </p:spPr>
      </p:pic>
    </p:spTree>
    <p:extLst>
      <p:ext uri="{BB962C8B-B14F-4D97-AF65-F5344CB8AC3E}">
        <p14:creationId xmlns:p14="http://schemas.microsoft.com/office/powerpoint/2010/main" val="3523529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B3B1545-CC59-4E76-9107-DF5A9A490463}"/>
              </a:ext>
            </a:extLst>
          </p:cNvPr>
          <p:cNvPicPr>
            <a:picLocks noGrp="1" noChangeAspect="1"/>
          </p:cNvPicPr>
          <p:nvPr>
            <p:ph idx="1"/>
          </p:nvPr>
        </p:nvPicPr>
        <p:blipFill>
          <a:blip r:embed="rId2"/>
          <a:stretch>
            <a:fillRect/>
          </a:stretch>
        </p:blipFill>
        <p:spPr>
          <a:xfrm>
            <a:off x="3420774" y="271463"/>
            <a:ext cx="5347277" cy="6338887"/>
          </a:xfrm>
          <a:prstGeom prst="rect">
            <a:avLst/>
          </a:prstGeom>
        </p:spPr>
      </p:pic>
    </p:spTree>
    <p:extLst>
      <p:ext uri="{BB962C8B-B14F-4D97-AF65-F5344CB8AC3E}">
        <p14:creationId xmlns:p14="http://schemas.microsoft.com/office/powerpoint/2010/main" val="3953934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F1448A4-AA8B-443F-8E46-DAED30CE4A3B}"/>
              </a:ext>
            </a:extLst>
          </p:cNvPr>
          <p:cNvPicPr>
            <a:picLocks noGrp="1" noChangeAspect="1"/>
          </p:cNvPicPr>
          <p:nvPr>
            <p:ph idx="1"/>
          </p:nvPr>
        </p:nvPicPr>
        <p:blipFill>
          <a:blip r:embed="rId2"/>
          <a:stretch>
            <a:fillRect/>
          </a:stretch>
        </p:blipFill>
        <p:spPr>
          <a:xfrm>
            <a:off x="1811136" y="173809"/>
            <a:ext cx="4766911" cy="6338887"/>
          </a:xfrm>
          <a:prstGeom prst="rect">
            <a:avLst/>
          </a:prstGeom>
        </p:spPr>
      </p:pic>
      <p:pic>
        <p:nvPicPr>
          <p:cNvPr id="3" name="Imagem 2">
            <a:extLst>
              <a:ext uri="{FF2B5EF4-FFF2-40B4-BE49-F238E27FC236}">
                <a16:creationId xmlns:a16="http://schemas.microsoft.com/office/drawing/2014/main" id="{CAE1B0F9-B0A1-4D17-8F2F-0B2DC8F08E13}"/>
              </a:ext>
            </a:extLst>
          </p:cNvPr>
          <p:cNvPicPr>
            <a:picLocks noChangeAspect="1"/>
          </p:cNvPicPr>
          <p:nvPr/>
        </p:nvPicPr>
        <p:blipFill>
          <a:blip r:embed="rId3"/>
          <a:stretch>
            <a:fillRect/>
          </a:stretch>
        </p:blipFill>
        <p:spPr>
          <a:xfrm>
            <a:off x="8463495" y="3764870"/>
            <a:ext cx="1917369" cy="2511641"/>
          </a:xfrm>
          <a:prstGeom prst="rect">
            <a:avLst/>
          </a:prstGeom>
        </p:spPr>
      </p:pic>
    </p:spTree>
    <p:extLst>
      <p:ext uri="{BB962C8B-B14F-4D97-AF65-F5344CB8AC3E}">
        <p14:creationId xmlns:p14="http://schemas.microsoft.com/office/powerpoint/2010/main" val="761202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26D869A-2B79-4E9A-AD5C-6616C5FC51D1}"/>
              </a:ext>
            </a:extLst>
          </p:cNvPr>
          <p:cNvPicPr>
            <a:picLocks noGrp="1" noChangeAspect="1"/>
          </p:cNvPicPr>
          <p:nvPr>
            <p:ph idx="1"/>
          </p:nvPr>
        </p:nvPicPr>
        <p:blipFill>
          <a:blip r:embed="rId2"/>
          <a:stretch>
            <a:fillRect/>
          </a:stretch>
        </p:blipFill>
        <p:spPr>
          <a:xfrm>
            <a:off x="521593" y="913637"/>
            <a:ext cx="5286375" cy="4095750"/>
          </a:xfrm>
          <a:prstGeom prst="rect">
            <a:avLst/>
          </a:prstGeom>
        </p:spPr>
      </p:pic>
      <p:pic>
        <p:nvPicPr>
          <p:cNvPr id="3" name="Imagem 2">
            <a:extLst>
              <a:ext uri="{FF2B5EF4-FFF2-40B4-BE49-F238E27FC236}">
                <a16:creationId xmlns:a16="http://schemas.microsoft.com/office/drawing/2014/main" id="{3B50D0AE-7BD9-4CF8-AC2A-B5B1253CB252}"/>
              </a:ext>
            </a:extLst>
          </p:cNvPr>
          <p:cNvPicPr>
            <a:picLocks noChangeAspect="1"/>
          </p:cNvPicPr>
          <p:nvPr/>
        </p:nvPicPr>
        <p:blipFill>
          <a:blip r:embed="rId3"/>
          <a:stretch>
            <a:fillRect/>
          </a:stretch>
        </p:blipFill>
        <p:spPr>
          <a:xfrm>
            <a:off x="6096000" y="356077"/>
            <a:ext cx="5019675" cy="5915025"/>
          </a:xfrm>
          <a:prstGeom prst="rect">
            <a:avLst/>
          </a:prstGeom>
        </p:spPr>
      </p:pic>
    </p:spTree>
    <p:extLst>
      <p:ext uri="{BB962C8B-B14F-4D97-AF65-F5344CB8AC3E}">
        <p14:creationId xmlns:p14="http://schemas.microsoft.com/office/powerpoint/2010/main" val="1146411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Entre essas linguagens de programação, alguns parâmetros são definidos para que realmente haja certa compatibilidade entre os equipamentos. Tais parâmetros podem ser definidos como:</a:t>
            </a:r>
          </a:p>
          <a:p>
            <a:pPr marL="0" indent="0">
              <a:buNone/>
            </a:pPr>
            <a:r>
              <a:rPr lang="pt-BR" dirty="0"/>
              <a:t>a) </a:t>
            </a:r>
            <a:r>
              <a:rPr lang="pt-BR" b="1" dirty="0"/>
              <a:t>Dados</a:t>
            </a:r>
            <a:r>
              <a:rPr lang="pt-BR" dirty="0"/>
              <a:t> – A norma prevê os seguintes tipos de dados:</a:t>
            </a:r>
          </a:p>
          <a:p>
            <a:pPr marL="0" indent="0">
              <a:buNone/>
            </a:pPr>
            <a:r>
              <a:rPr lang="pt-BR" dirty="0"/>
              <a:t>• </a:t>
            </a:r>
            <a:r>
              <a:rPr lang="pt-BR" b="1" dirty="0"/>
              <a:t>Grupo de bits</a:t>
            </a:r>
            <a:r>
              <a:rPr lang="pt-BR" dirty="0"/>
              <a:t>: grupo de valores binários (</a:t>
            </a:r>
            <a:r>
              <a:rPr lang="pt-BR" i="1" dirty="0" err="1"/>
              <a:t>on</a:t>
            </a:r>
            <a:r>
              <a:rPr lang="pt-BR" i="1" dirty="0"/>
              <a:t>/off </a:t>
            </a:r>
            <a:r>
              <a:rPr lang="pt-BR" dirty="0"/>
              <a:t>).</a:t>
            </a:r>
          </a:p>
          <a:p>
            <a:pPr lvl="1"/>
            <a:r>
              <a:rPr lang="pt-BR" dirty="0"/>
              <a:t>BOOL: 1 bit.</a:t>
            </a:r>
          </a:p>
          <a:p>
            <a:pPr lvl="1"/>
            <a:r>
              <a:rPr lang="pt-BR" dirty="0"/>
              <a:t>BYTE: 8 bits.</a:t>
            </a:r>
          </a:p>
          <a:p>
            <a:pPr lvl="1"/>
            <a:r>
              <a:rPr lang="pt-BR" dirty="0"/>
              <a:t>WORD: 16 bits.</a:t>
            </a:r>
          </a:p>
          <a:p>
            <a:pPr lvl="1"/>
            <a:r>
              <a:rPr lang="pt-BR" dirty="0"/>
              <a:t>DWORD: 32 bits.</a:t>
            </a:r>
          </a:p>
          <a:p>
            <a:pPr lvl="1"/>
            <a:r>
              <a:rPr lang="pt-BR" dirty="0"/>
              <a:t>LWORD: 64 bits.</a:t>
            </a:r>
          </a:p>
          <a:p>
            <a:pPr marL="0" indent="0">
              <a:buNone/>
            </a:pPr>
            <a:r>
              <a:rPr lang="pt-BR" dirty="0"/>
              <a:t>• </a:t>
            </a:r>
            <a:r>
              <a:rPr lang="pt-BR" b="1" dirty="0"/>
              <a:t>Inteiros</a:t>
            </a:r>
            <a:r>
              <a:rPr lang="pt-BR" dirty="0"/>
              <a:t>: números inteiros e reais.</a:t>
            </a:r>
          </a:p>
          <a:p>
            <a:pPr lvl="1"/>
            <a:r>
              <a:rPr lang="pt-BR" dirty="0"/>
              <a:t>SINT: curto (1 byte).</a:t>
            </a:r>
          </a:p>
          <a:p>
            <a:pPr lvl="1"/>
            <a:r>
              <a:rPr lang="pt-BR" dirty="0"/>
              <a:t>INT: inteiro (2 bytes).</a:t>
            </a:r>
          </a:p>
          <a:p>
            <a:pPr lvl="1"/>
            <a:r>
              <a:rPr lang="pt-BR" dirty="0"/>
              <a:t>DINT: duplo inteiro (4 bytes).</a:t>
            </a:r>
          </a:p>
          <a:p>
            <a:pPr lvl="1"/>
            <a:r>
              <a:rPr lang="pt-BR" dirty="0"/>
              <a:t>LINT: longo inteiro (8 bytes).</a:t>
            </a:r>
          </a:p>
          <a:p>
            <a:pPr lvl="1"/>
            <a:r>
              <a:rPr lang="pt-BR" dirty="0"/>
              <a:t>U: não definido (adicionar um caractere U para o tipo de inteiro a ser utilizado).</a:t>
            </a:r>
          </a:p>
        </p:txBody>
      </p:sp>
    </p:spTree>
    <p:extLst>
      <p:ext uri="{BB962C8B-B14F-4D97-AF65-F5344CB8AC3E}">
        <p14:creationId xmlns:p14="http://schemas.microsoft.com/office/powerpoint/2010/main" val="1197518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 </a:t>
            </a:r>
            <a:r>
              <a:rPr lang="pt-BR" sz="2400" b="1" dirty="0"/>
              <a:t>Real</a:t>
            </a:r>
            <a:r>
              <a:rPr lang="pt-BR" sz="2400" dirty="0"/>
              <a:t>: ponto flutuante, ou seja, considera fracionários na utilização do número conforme a IEC 559 (1982).</a:t>
            </a:r>
          </a:p>
          <a:p>
            <a:pPr lvl="1"/>
            <a:r>
              <a:rPr lang="pt-BR" sz="2000" dirty="0"/>
              <a:t>REAL: 4 bytes.</a:t>
            </a:r>
          </a:p>
          <a:p>
            <a:pPr lvl="1"/>
            <a:r>
              <a:rPr lang="pt-BR" sz="2000" dirty="0"/>
              <a:t>LREAL: 8 bytes.</a:t>
            </a:r>
          </a:p>
          <a:p>
            <a:pPr marL="457200" lvl="1" indent="0">
              <a:buNone/>
            </a:pPr>
            <a:endParaRPr lang="pt-BR" sz="2000" dirty="0"/>
          </a:p>
          <a:p>
            <a:pPr marL="0" indent="0">
              <a:buNone/>
            </a:pPr>
            <a:r>
              <a:rPr lang="pt-BR" sz="2400" dirty="0"/>
              <a:t>• </a:t>
            </a:r>
            <a:r>
              <a:rPr lang="pt-BR" sz="2400" b="1" dirty="0"/>
              <a:t>Tempo</a:t>
            </a:r>
            <a:r>
              <a:rPr lang="pt-BR" sz="2400" dirty="0"/>
              <a:t>: duração de </a:t>
            </a:r>
            <a:r>
              <a:rPr lang="pt-BR" sz="2400" dirty="0" err="1"/>
              <a:t>timers</a:t>
            </a:r>
            <a:r>
              <a:rPr lang="pt-BR" sz="2400" dirty="0"/>
              <a:t> e processos. Data e hora do dia.</a:t>
            </a:r>
          </a:p>
          <a:p>
            <a:pPr lvl="1"/>
            <a:r>
              <a:rPr lang="pt-BR" sz="2000" dirty="0"/>
              <a:t>DATE: data do calendário.</a:t>
            </a:r>
          </a:p>
          <a:p>
            <a:pPr lvl="1"/>
            <a:r>
              <a:rPr lang="pt-BR" sz="2000" dirty="0"/>
              <a:t>TIME_OF_DAY: hora local.</a:t>
            </a:r>
          </a:p>
          <a:p>
            <a:pPr lvl="1"/>
            <a:r>
              <a:rPr lang="pt-BR" sz="2000" dirty="0"/>
              <a:t>DATE_AND_TIME: data e hora local.</a:t>
            </a:r>
          </a:p>
          <a:p>
            <a:pPr marL="457200" lvl="1" indent="0">
              <a:buNone/>
            </a:pPr>
            <a:endParaRPr lang="pt-BR" sz="2000" dirty="0"/>
          </a:p>
          <a:p>
            <a:pPr marL="0" indent="0">
              <a:buNone/>
            </a:pPr>
            <a:r>
              <a:rPr lang="pt-BR" sz="2400" dirty="0"/>
              <a:t>• </a:t>
            </a:r>
            <a:r>
              <a:rPr lang="pt-BR" sz="2400" b="1" dirty="0" err="1"/>
              <a:t>String</a:t>
            </a:r>
            <a:r>
              <a:rPr lang="pt-BR" sz="2400" dirty="0"/>
              <a:t>: caracteres que podem ser expostos entre aspas – normalmente para a transmissão de caracteres ASCII (American Standard </a:t>
            </a:r>
            <a:r>
              <a:rPr lang="pt-BR" sz="2400" dirty="0" err="1"/>
              <a:t>Code</a:t>
            </a:r>
            <a:r>
              <a:rPr lang="pt-BR" sz="2400" dirty="0"/>
              <a:t> for </a:t>
            </a:r>
            <a:r>
              <a:rPr lang="pt-BR" sz="2400" dirty="0" err="1"/>
              <a:t>Information</a:t>
            </a:r>
            <a:r>
              <a:rPr lang="pt-BR" sz="2400" dirty="0"/>
              <a:t> </a:t>
            </a:r>
            <a:r>
              <a:rPr lang="pt-BR" sz="2400" dirty="0" err="1"/>
              <a:t>Interchange</a:t>
            </a:r>
            <a:r>
              <a:rPr lang="pt-BR" sz="2400" dirty="0"/>
              <a:t>) para outros dispositivos.</a:t>
            </a:r>
          </a:p>
          <a:p>
            <a:pPr lvl="1"/>
            <a:r>
              <a:rPr lang="pt-BR" sz="2000" dirty="0"/>
              <a:t>WSTRING: permitir o envio de vários </a:t>
            </a:r>
            <a:r>
              <a:rPr lang="pt-BR" sz="2000" dirty="0" err="1"/>
              <a:t>strings</a:t>
            </a:r>
            <a:r>
              <a:rPr lang="pt-BR" sz="2000" dirty="0"/>
              <a:t>.</a:t>
            </a:r>
          </a:p>
          <a:p>
            <a:pPr lvl="1"/>
            <a:r>
              <a:rPr lang="pt-BR" sz="2000" dirty="0"/>
              <a:t>ARRAYS: múltiplos valores armazenados na mesma variável.</a:t>
            </a:r>
          </a:p>
          <a:p>
            <a:pPr lvl="1"/>
            <a:r>
              <a:rPr lang="pt-BR" sz="2000" dirty="0"/>
              <a:t>SUB RANGES: definir limites de valores para a entrada ou para a saída de dados – por exemplo, sinais de 4 a 20mA.</a:t>
            </a:r>
          </a:p>
        </p:txBody>
      </p:sp>
    </p:spTree>
    <p:extLst>
      <p:ext uri="{BB962C8B-B14F-4D97-AF65-F5344CB8AC3E}">
        <p14:creationId xmlns:p14="http://schemas.microsoft.com/office/powerpoint/2010/main" val="3348190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b) </a:t>
            </a:r>
            <a:r>
              <a:rPr lang="pt-BR" b="1" dirty="0"/>
              <a:t>Variáveis</a:t>
            </a:r>
            <a:r>
              <a:rPr lang="pt-BR" dirty="0"/>
              <a:t> – Podem ser do tipo:</a:t>
            </a:r>
          </a:p>
          <a:p>
            <a:pPr marL="457200" lvl="1" indent="0">
              <a:buNone/>
            </a:pPr>
            <a:r>
              <a:rPr lang="pt-BR" sz="2000" dirty="0"/>
              <a:t>• Global: serve a todo o programa e não necessariamente só a uma parte dele.</a:t>
            </a:r>
          </a:p>
          <a:p>
            <a:pPr marL="457200" lvl="1" indent="0">
              <a:buNone/>
            </a:pPr>
            <a:r>
              <a:rPr lang="pt-BR" sz="2000" dirty="0"/>
              <a:t>• Local: serve somente a uma parte do programa.</a:t>
            </a:r>
          </a:p>
          <a:p>
            <a:pPr marL="457200" lvl="1" indent="0">
              <a:buNone/>
            </a:pPr>
            <a:r>
              <a:rPr lang="pt-BR" sz="2000" dirty="0"/>
              <a:t>• I/O mapping: mapeamento de todas as entradas e saídas em relação a posições de memória predefinidas.</a:t>
            </a:r>
          </a:p>
          <a:p>
            <a:pPr marL="457200" lvl="1" indent="0">
              <a:buNone/>
            </a:pPr>
            <a:r>
              <a:rPr lang="pt-BR" sz="2000" dirty="0"/>
              <a:t>• </a:t>
            </a:r>
            <a:r>
              <a:rPr lang="pt-BR" sz="2000" dirty="0" err="1"/>
              <a:t>External</a:t>
            </a:r>
            <a:r>
              <a:rPr lang="pt-BR" sz="2000" dirty="0"/>
              <a:t>: mapeamento definido exclusivamente como pontos de entrada e saída de dados.</a:t>
            </a:r>
          </a:p>
          <a:p>
            <a:pPr marL="457200" lvl="1" indent="0">
              <a:buNone/>
            </a:pPr>
            <a:r>
              <a:rPr lang="pt-BR" sz="2000" dirty="0"/>
              <a:t>• </a:t>
            </a:r>
            <a:r>
              <a:rPr lang="pt-BR" sz="2000" dirty="0" err="1"/>
              <a:t>Temporary</a:t>
            </a:r>
            <a:r>
              <a:rPr lang="pt-BR" sz="2000" dirty="0"/>
              <a:t>: usados momentaneamente durante a execução de parte do programa.</a:t>
            </a:r>
          </a:p>
          <a:p>
            <a:pPr marL="0" indent="0">
              <a:buNone/>
            </a:pPr>
            <a:endParaRPr lang="pt-BR" dirty="0"/>
          </a:p>
          <a:p>
            <a:pPr marL="0" indent="0">
              <a:buNone/>
            </a:pPr>
            <a:r>
              <a:rPr lang="pt-BR" dirty="0"/>
              <a:t>c) </a:t>
            </a:r>
            <a:r>
              <a:rPr lang="pt-BR" b="1" dirty="0"/>
              <a:t>Configuração</a:t>
            </a:r>
            <a:r>
              <a:rPr lang="pt-BR" dirty="0"/>
              <a:t> – Recursos de hardware e vínculos específicos para o processamento dos dados e dos programas.</a:t>
            </a:r>
          </a:p>
          <a:p>
            <a:pPr marL="457200" lvl="1" indent="0">
              <a:buNone/>
            </a:pPr>
            <a:r>
              <a:rPr lang="pt-BR" sz="2000" dirty="0"/>
              <a:t>• Recursos: reserva de memória ou índices de processamento para determinada parte do programa.</a:t>
            </a:r>
          </a:p>
          <a:p>
            <a:pPr marL="457200" lvl="1" indent="0">
              <a:buNone/>
            </a:pPr>
            <a:r>
              <a:rPr lang="pt-BR" sz="2000" dirty="0"/>
              <a:t>• Tarefas: podem seguir paralelas, sendo executadas simultaneamente pela UCP.</a:t>
            </a:r>
          </a:p>
          <a:p>
            <a:pPr marL="457200" lvl="1" indent="0">
              <a:buNone/>
            </a:pPr>
            <a:r>
              <a:rPr lang="pt-BR" sz="2000" dirty="0"/>
              <a:t>•Programas: podem ser executados ciclicamente, a cada determinado período ou quando ocorrer certo evento.</a:t>
            </a:r>
          </a:p>
        </p:txBody>
      </p:sp>
    </p:spTree>
    <p:extLst>
      <p:ext uri="{BB962C8B-B14F-4D97-AF65-F5344CB8AC3E}">
        <p14:creationId xmlns:p14="http://schemas.microsoft.com/office/powerpoint/2010/main" val="2125992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d) </a:t>
            </a:r>
            <a:r>
              <a:rPr lang="pt-BR" b="1" dirty="0"/>
              <a:t>Organização das unidades de programas </a:t>
            </a:r>
            <a:r>
              <a:rPr lang="pt-BR" dirty="0"/>
              <a:t>– Definidos pelas funções básicas, blocos básicos e possibilidade de criação de funções e blocos de acordo com a necessidade da programação.</a:t>
            </a:r>
          </a:p>
          <a:p>
            <a:pPr marL="0" indent="0">
              <a:buNone/>
            </a:pPr>
            <a:endParaRPr lang="pt-BR" dirty="0"/>
          </a:p>
          <a:p>
            <a:pPr marL="0" indent="0">
              <a:buNone/>
            </a:pPr>
            <a:r>
              <a:rPr lang="pt-BR" dirty="0"/>
              <a:t>•</a:t>
            </a:r>
            <a:r>
              <a:rPr lang="pt-BR" b="1" dirty="0"/>
              <a:t> Funções-padrão</a:t>
            </a:r>
            <a:r>
              <a:rPr lang="pt-BR" dirty="0"/>
              <a:t>: como ADD, SQRT, SIN, COS, GT, MIN, MAX, AND, OR, entre outras.</a:t>
            </a:r>
          </a:p>
          <a:p>
            <a:pPr marL="0" indent="0">
              <a:buNone/>
            </a:pPr>
            <a:endParaRPr lang="pt-BR" dirty="0"/>
          </a:p>
          <a:p>
            <a:pPr marL="0" indent="0">
              <a:buNone/>
            </a:pPr>
            <a:r>
              <a:rPr lang="pt-BR" dirty="0"/>
              <a:t>• </a:t>
            </a:r>
            <a:r>
              <a:rPr lang="pt-BR" b="1" dirty="0"/>
              <a:t>Funções customizadas</a:t>
            </a:r>
            <a:r>
              <a:rPr lang="pt-BR" dirty="0"/>
              <a:t>: campo no qual o programador pode criar funções ou utilizar mais de uma função preexistente para a criação de outra função em sua programação.</a:t>
            </a:r>
          </a:p>
          <a:p>
            <a:pPr marL="0" indent="0">
              <a:buNone/>
            </a:pPr>
            <a:endParaRPr lang="pt-BR" dirty="0"/>
          </a:p>
          <a:p>
            <a:pPr marL="0" indent="0">
              <a:buNone/>
            </a:pPr>
            <a:r>
              <a:rPr lang="pt-BR" dirty="0"/>
              <a:t>• </a:t>
            </a:r>
            <a:r>
              <a:rPr lang="pt-BR" b="1" dirty="0"/>
              <a:t>Blocos de funções</a:t>
            </a:r>
            <a:r>
              <a:rPr lang="pt-BR" dirty="0"/>
              <a:t>: padrões iguais aos apresentados nas funções, só que em linguagem de bloco.</a:t>
            </a:r>
          </a:p>
          <a:p>
            <a:pPr marL="0" indent="0">
              <a:buNone/>
            </a:pPr>
            <a:endParaRPr lang="pt-BR" dirty="0"/>
          </a:p>
          <a:p>
            <a:pPr marL="0" indent="0">
              <a:buNone/>
            </a:pPr>
            <a:r>
              <a:rPr lang="pt-BR" dirty="0"/>
              <a:t>• </a:t>
            </a:r>
            <a:r>
              <a:rPr lang="pt-BR" b="1" dirty="0"/>
              <a:t>Blocos customizados</a:t>
            </a:r>
            <a:r>
              <a:rPr lang="pt-BR" dirty="0"/>
              <a:t>: campo para a elaboração ou utilização de mais de uma função preexistente na criação de blocos. Podem ser compostos também por blocos comercializados por outros fabricantes ou empresas especializadas.</a:t>
            </a:r>
          </a:p>
          <a:p>
            <a:pPr marL="0" indent="0">
              <a:buNone/>
            </a:pPr>
            <a:endParaRPr lang="pt-BR" dirty="0"/>
          </a:p>
          <a:p>
            <a:pPr marL="0" indent="0">
              <a:buNone/>
            </a:pPr>
            <a:r>
              <a:rPr lang="pt-BR" dirty="0"/>
              <a:t>• </a:t>
            </a:r>
            <a:r>
              <a:rPr lang="pt-BR" b="1" dirty="0"/>
              <a:t>Programas: </a:t>
            </a:r>
            <a:r>
              <a:rPr lang="pt-BR" dirty="0"/>
              <a:t>programas e sub-rotinas específicos. Podem ser armazenados em funções ou blocos criados pelo programador e utilizados mais de uma vez na atual aplicação ou posteriormente em outros programas.</a:t>
            </a:r>
          </a:p>
        </p:txBody>
      </p:sp>
    </p:spTree>
    <p:extLst>
      <p:ext uri="{BB962C8B-B14F-4D97-AF65-F5344CB8AC3E}">
        <p14:creationId xmlns:p14="http://schemas.microsoft.com/office/powerpoint/2010/main" val="2520594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 </a:t>
            </a:r>
            <a:r>
              <a:rPr lang="pt-BR" b="1" dirty="0"/>
              <a:t>Links externos </a:t>
            </a:r>
            <a:r>
              <a:rPr lang="pt-BR" dirty="0"/>
              <a:t>– Abrem espaço para o capítulo da IEC 61131-5, que trata especificamente dos formatos de comunicação e das facilidades que o padrão determina como necessários para a compatibilidade com a norma.</a:t>
            </a:r>
          </a:p>
        </p:txBody>
      </p:sp>
    </p:spTree>
    <p:extLst>
      <p:ext uri="{BB962C8B-B14F-4D97-AF65-F5344CB8AC3E}">
        <p14:creationId xmlns:p14="http://schemas.microsoft.com/office/powerpoint/2010/main" val="2975973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6AD558E-7DF5-4687-A9BC-9EBD3495F467}"/>
              </a:ext>
            </a:extLst>
          </p:cNvPr>
          <p:cNvPicPr>
            <a:picLocks noGrp="1" noChangeAspect="1"/>
          </p:cNvPicPr>
          <p:nvPr>
            <p:ph idx="1"/>
          </p:nvPr>
        </p:nvPicPr>
        <p:blipFill>
          <a:blip r:embed="rId2"/>
          <a:stretch>
            <a:fillRect/>
          </a:stretch>
        </p:blipFill>
        <p:spPr>
          <a:xfrm>
            <a:off x="306950" y="399495"/>
            <a:ext cx="11183300" cy="5877017"/>
          </a:xfrm>
          <a:prstGeom prst="rect">
            <a:avLst/>
          </a:prstGeom>
        </p:spPr>
      </p:pic>
    </p:spTree>
    <p:extLst>
      <p:ext uri="{BB962C8B-B14F-4D97-AF65-F5344CB8AC3E}">
        <p14:creationId xmlns:p14="http://schemas.microsoft.com/office/powerpoint/2010/main" val="319234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lgn="ctr">
              <a:buNone/>
            </a:pPr>
            <a:r>
              <a:rPr lang="pt-BR" sz="5400" dirty="0"/>
              <a:t>CLP</a:t>
            </a:r>
          </a:p>
        </p:txBody>
      </p:sp>
    </p:spTree>
    <p:extLst>
      <p:ext uri="{BB962C8B-B14F-4D97-AF65-F5344CB8AC3E}">
        <p14:creationId xmlns:p14="http://schemas.microsoft.com/office/powerpoint/2010/main" val="2374152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42C4C45-7B97-43FF-A505-5D781FEA139E}"/>
              </a:ext>
            </a:extLst>
          </p:cNvPr>
          <p:cNvPicPr>
            <a:picLocks noGrp="1" noChangeAspect="1"/>
          </p:cNvPicPr>
          <p:nvPr>
            <p:ph idx="1"/>
          </p:nvPr>
        </p:nvPicPr>
        <p:blipFill>
          <a:blip r:embed="rId2"/>
          <a:stretch>
            <a:fillRect/>
          </a:stretch>
        </p:blipFill>
        <p:spPr>
          <a:xfrm>
            <a:off x="460159" y="233148"/>
            <a:ext cx="10151528" cy="6391703"/>
          </a:xfrm>
          <a:prstGeom prst="rect">
            <a:avLst/>
          </a:prstGeom>
        </p:spPr>
      </p:pic>
      <p:pic>
        <p:nvPicPr>
          <p:cNvPr id="3" name="Imagem 2">
            <a:extLst>
              <a:ext uri="{FF2B5EF4-FFF2-40B4-BE49-F238E27FC236}">
                <a16:creationId xmlns:a16="http://schemas.microsoft.com/office/drawing/2014/main" id="{8709E4B2-AA90-4CD5-A8ED-110BBAF94D02}"/>
              </a:ext>
            </a:extLst>
          </p:cNvPr>
          <p:cNvPicPr>
            <a:picLocks noChangeAspect="1"/>
          </p:cNvPicPr>
          <p:nvPr/>
        </p:nvPicPr>
        <p:blipFill>
          <a:blip r:embed="rId3"/>
          <a:stretch>
            <a:fillRect/>
          </a:stretch>
        </p:blipFill>
        <p:spPr>
          <a:xfrm>
            <a:off x="10518560" y="4498759"/>
            <a:ext cx="1524000" cy="914400"/>
          </a:xfrm>
          <a:prstGeom prst="rect">
            <a:avLst/>
          </a:prstGeom>
        </p:spPr>
      </p:pic>
    </p:spTree>
    <p:extLst>
      <p:ext uri="{BB962C8B-B14F-4D97-AF65-F5344CB8AC3E}">
        <p14:creationId xmlns:p14="http://schemas.microsoft.com/office/powerpoint/2010/main" val="1523233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3CC56F-A2D8-4DB3-9955-8015199CBDBA}"/>
              </a:ext>
            </a:extLst>
          </p:cNvPr>
          <p:cNvPicPr>
            <a:picLocks noGrp="1" noChangeAspect="1"/>
          </p:cNvPicPr>
          <p:nvPr>
            <p:ph idx="1"/>
          </p:nvPr>
        </p:nvPicPr>
        <p:blipFill>
          <a:blip r:embed="rId2"/>
          <a:stretch>
            <a:fillRect/>
          </a:stretch>
        </p:blipFill>
        <p:spPr>
          <a:xfrm>
            <a:off x="510312" y="290952"/>
            <a:ext cx="10876270" cy="5621576"/>
          </a:xfrm>
          <a:prstGeom prst="rect">
            <a:avLst/>
          </a:prstGeom>
        </p:spPr>
      </p:pic>
      <p:pic>
        <p:nvPicPr>
          <p:cNvPr id="5" name="Imagem 4">
            <a:extLst>
              <a:ext uri="{FF2B5EF4-FFF2-40B4-BE49-F238E27FC236}">
                <a16:creationId xmlns:a16="http://schemas.microsoft.com/office/drawing/2014/main" id="{DB6F041A-9A19-40A6-82B6-2694882164EE}"/>
              </a:ext>
            </a:extLst>
          </p:cNvPr>
          <p:cNvPicPr>
            <a:picLocks noChangeAspect="1"/>
          </p:cNvPicPr>
          <p:nvPr/>
        </p:nvPicPr>
        <p:blipFill>
          <a:blip r:embed="rId3"/>
          <a:stretch>
            <a:fillRect/>
          </a:stretch>
        </p:blipFill>
        <p:spPr>
          <a:xfrm>
            <a:off x="10438661" y="5812654"/>
            <a:ext cx="1524000" cy="914400"/>
          </a:xfrm>
          <a:prstGeom prst="rect">
            <a:avLst/>
          </a:prstGeom>
        </p:spPr>
      </p:pic>
    </p:spTree>
    <p:extLst>
      <p:ext uri="{BB962C8B-B14F-4D97-AF65-F5344CB8AC3E}">
        <p14:creationId xmlns:p14="http://schemas.microsoft.com/office/powerpoint/2010/main" val="1392664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F01F677-D1C0-4F97-8B9B-3A65A97C0454}"/>
              </a:ext>
            </a:extLst>
          </p:cNvPr>
          <p:cNvPicPr>
            <a:picLocks noGrp="1" noChangeAspect="1"/>
          </p:cNvPicPr>
          <p:nvPr>
            <p:ph idx="1"/>
          </p:nvPr>
        </p:nvPicPr>
        <p:blipFill>
          <a:blip r:embed="rId2"/>
          <a:stretch>
            <a:fillRect/>
          </a:stretch>
        </p:blipFill>
        <p:spPr>
          <a:xfrm>
            <a:off x="1022998" y="202683"/>
            <a:ext cx="8209779" cy="6553314"/>
          </a:xfrm>
          <a:prstGeom prst="rect">
            <a:avLst/>
          </a:prstGeom>
        </p:spPr>
      </p:pic>
      <p:pic>
        <p:nvPicPr>
          <p:cNvPr id="3" name="Imagem 2">
            <a:extLst>
              <a:ext uri="{FF2B5EF4-FFF2-40B4-BE49-F238E27FC236}">
                <a16:creationId xmlns:a16="http://schemas.microsoft.com/office/drawing/2014/main" id="{C969B011-2129-40D6-BD97-A1992E47F78A}"/>
              </a:ext>
            </a:extLst>
          </p:cNvPr>
          <p:cNvPicPr>
            <a:picLocks noChangeAspect="1"/>
          </p:cNvPicPr>
          <p:nvPr/>
        </p:nvPicPr>
        <p:blipFill>
          <a:blip r:embed="rId3"/>
          <a:stretch>
            <a:fillRect/>
          </a:stretch>
        </p:blipFill>
        <p:spPr>
          <a:xfrm>
            <a:off x="9643831" y="4961276"/>
            <a:ext cx="1924050" cy="1019175"/>
          </a:xfrm>
          <a:prstGeom prst="rect">
            <a:avLst/>
          </a:prstGeom>
        </p:spPr>
      </p:pic>
    </p:spTree>
    <p:extLst>
      <p:ext uri="{BB962C8B-B14F-4D97-AF65-F5344CB8AC3E}">
        <p14:creationId xmlns:p14="http://schemas.microsoft.com/office/powerpoint/2010/main" val="1283290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941B6384-2099-4726-9B3E-F5C337D4A755}"/>
              </a:ext>
            </a:extLst>
          </p:cNvPr>
          <p:cNvPicPr>
            <a:picLocks noGrp="1" noChangeAspect="1"/>
          </p:cNvPicPr>
          <p:nvPr>
            <p:ph idx="1"/>
          </p:nvPr>
        </p:nvPicPr>
        <p:blipFill>
          <a:blip r:embed="rId2"/>
          <a:stretch>
            <a:fillRect/>
          </a:stretch>
        </p:blipFill>
        <p:spPr>
          <a:xfrm>
            <a:off x="2716458" y="393946"/>
            <a:ext cx="9148042" cy="2749858"/>
          </a:xfrm>
          <a:prstGeom prst="rect">
            <a:avLst/>
          </a:prstGeom>
        </p:spPr>
      </p:pic>
      <p:pic>
        <p:nvPicPr>
          <p:cNvPr id="3" name="Imagem 2">
            <a:extLst>
              <a:ext uri="{FF2B5EF4-FFF2-40B4-BE49-F238E27FC236}">
                <a16:creationId xmlns:a16="http://schemas.microsoft.com/office/drawing/2014/main" id="{8DA01054-C030-4E54-A9D2-293198ED30ED}"/>
              </a:ext>
            </a:extLst>
          </p:cNvPr>
          <p:cNvPicPr>
            <a:picLocks noChangeAspect="1"/>
          </p:cNvPicPr>
          <p:nvPr/>
        </p:nvPicPr>
        <p:blipFill>
          <a:blip r:embed="rId3"/>
          <a:stretch>
            <a:fillRect/>
          </a:stretch>
        </p:blipFill>
        <p:spPr>
          <a:xfrm>
            <a:off x="893454" y="182963"/>
            <a:ext cx="1704975" cy="3171825"/>
          </a:xfrm>
          <a:prstGeom prst="rect">
            <a:avLst/>
          </a:prstGeom>
        </p:spPr>
      </p:pic>
      <p:pic>
        <p:nvPicPr>
          <p:cNvPr id="5" name="Imagem 4">
            <a:extLst>
              <a:ext uri="{FF2B5EF4-FFF2-40B4-BE49-F238E27FC236}">
                <a16:creationId xmlns:a16="http://schemas.microsoft.com/office/drawing/2014/main" id="{181A4F68-C835-42ED-B5BB-33848CF3E92D}"/>
              </a:ext>
            </a:extLst>
          </p:cNvPr>
          <p:cNvPicPr>
            <a:picLocks noChangeAspect="1"/>
          </p:cNvPicPr>
          <p:nvPr/>
        </p:nvPicPr>
        <p:blipFill>
          <a:blip r:embed="rId4"/>
          <a:stretch>
            <a:fillRect/>
          </a:stretch>
        </p:blipFill>
        <p:spPr>
          <a:xfrm>
            <a:off x="2780838" y="2882052"/>
            <a:ext cx="8826260" cy="2568837"/>
          </a:xfrm>
          <a:prstGeom prst="rect">
            <a:avLst/>
          </a:prstGeom>
        </p:spPr>
      </p:pic>
    </p:spTree>
    <p:extLst>
      <p:ext uri="{BB962C8B-B14F-4D97-AF65-F5344CB8AC3E}">
        <p14:creationId xmlns:p14="http://schemas.microsoft.com/office/powerpoint/2010/main" val="2071827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BC6D994C-523F-4DFD-8947-66E120C27D75}"/>
              </a:ext>
            </a:extLst>
          </p:cNvPr>
          <p:cNvPicPr>
            <a:picLocks noGrp="1" noChangeAspect="1"/>
          </p:cNvPicPr>
          <p:nvPr>
            <p:ph idx="1"/>
          </p:nvPr>
        </p:nvPicPr>
        <p:blipFill>
          <a:blip r:embed="rId2"/>
          <a:stretch>
            <a:fillRect/>
          </a:stretch>
        </p:blipFill>
        <p:spPr>
          <a:xfrm>
            <a:off x="1654513" y="220980"/>
            <a:ext cx="7906737" cy="6416040"/>
          </a:xfrm>
          <a:prstGeom prst="rect">
            <a:avLst/>
          </a:prstGeom>
        </p:spPr>
      </p:pic>
    </p:spTree>
    <p:extLst>
      <p:ext uri="{BB962C8B-B14F-4D97-AF65-F5344CB8AC3E}">
        <p14:creationId xmlns:p14="http://schemas.microsoft.com/office/powerpoint/2010/main" val="2319818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2E45930-BC9D-4B04-A265-3E6314B9745E}"/>
              </a:ext>
            </a:extLst>
          </p:cNvPr>
          <p:cNvPicPr>
            <a:picLocks noGrp="1" noChangeAspect="1"/>
          </p:cNvPicPr>
          <p:nvPr>
            <p:ph idx="1"/>
          </p:nvPr>
        </p:nvPicPr>
        <p:blipFill>
          <a:blip r:embed="rId2"/>
          <a:stretch>
            <a:fillRect/>
          </a:stretch>
        </p:blipFill>
        <p:spPr>
          <a:xfrm>
            <a:off x="846878" y="383564"/>
            <a:ext cx="9634584" cy="2776885"/>
          </a:xfrm>
          <a:prstGeom prst="rect">
            <a:avLst/>
          </a:prstGeom>
        </p:spPr>
      </p:pic>
      <p:pic>
        <p:nvPicPr>
          <p:cNvPr id="3" name="Imagem 2">
            <a:extLst>
              <a:ext uri="{FF2B5EF4-FFF2-40B4-BE49-F238E27FC236}">
                <a16:creationId xmlns:a16="http://schemas.microsoft.com/office/drawing/2014/main" id="{8787E1BB-07D5-4749-ABA6-60031EBD1D22}"/>
              </a:ext>
            </a:extLst>
          </p:cNvPr>
          <p:cNvPicPr>
            <a:picLocks noChangeAspect="1"/>
          </p:cNvPicPr>
          <p:nvPr/>
        </p:nvPicPr>
        <p:blipFill>
          <a:blip r:embed="rId3"/>
          <a:stretch>
            <a:fillRect/>
          </a:stretch>
        </p:blipFill>
        <p:spPr>
          <a:xfrm>
            <a:off x="5245534" y="3304241"/>
            <a:ext cx="1700931" cy="3170195"/>
          </a:xfrm>
          <a:prstGeom prst="rect">
            <a:avLst/>
          </a:prstGeom>
        </p:spPr>
      </p:pic>
    </p:spTree>
    <p:extLst>
      <p:ext uri="{BB962C8B-B14F-4D97-AF65-F5344CB8AC3E}">
        <p14:creationId xmlns:p14="http://schemas.microsoft.com/office/powerpoint/2010/main" val="1197331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575F742-68A8-481C-95CD-EC3BE3F3B97A}"/>
              </a:ext>
            </a:extLst>
          </p:cNvPr>
          <p:cNvPicPr>
            <a:picLocks noGrp="1" noChangeAspect="1"/>
          </p:cNvPicPr>
          <p:nvPr>
            <p:ph idx="1"/>
          </p:nvPr>
        </p:nvPicPr>
        <p:blipFill>
          <a:blip r:embed="rId2"/>
          <a:stretch>
            <a:fillRect/>
          </a:stretch>
        </p:blipFill>
        <p:spPr>
          <a:xfrm>
            <a:off x="1337090" y="763479"/>
            <a:ext cx="8701123" cy="2021473"/>
          </a:xfrm>
          <a:prstGeom prst="rect">
            <a:avLst/>
          </a:prstGeom>
        </p:spPr>
      </p:pic>
      <p:pic>
        <p:nvPicPr>
          <p:cNvPr id="3" name="Imagem 2">
            <a:extLst>
              <a:ext uri="{FF2B5EF4-FFF2-40B4-BE49-F238E27FC236}">
                <a16:creationId xmlns:a16="http://schemas.microsoft.com/office/drawing/2014/main" id="{99633539-EFE5-4CBB-90DB-96A702295EFF}"/>
              </a:ext>
            </a:extLst>
          </p:cNvPr>
          <p:cNvPicPr>
            <a:picLocks noChangeAspect="1"/>
          </p:cNvPicPr>
          <p:nvPr/>
        </p:nvPicPr>
        <p:blipFill>
          <a:blip r:embed="rId3"/>
          <a:stretch>
            <a:fillRect/>
          </a:stretch>
        </p:blipFill>
        <p:spPr>
          <a:xfrm>
            <a:off x="1470256" y="2784952"/>
            <a:ext cx="8410081" cy="3305129"/>
          </a:xfrm>
          <a:prstGeom prst="rect">
            <a:avLst/>
          </a:prstGeom>
        </p:spPr>
      </p:pic>
    </p:spTree>
    <p:extLst>
      <p:ext uri="{BB962C8B-B14F-4D97-AF65-F5344CB8AC3E}">
        <p14:creationId xmlns:p14="http://schemas.microsoft.com/office/powerpoint/2010/main" val="3042273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5638028-19BD-4DF9-ABDB-932F96EC0100}"/>
              </a:ext>
            </a:extLst>
          </p:cNvPr>
          <p:cNvPicPr>
            <a:picLocks noGrp="1" noChangeAspect="1"/>
          </p:cNvPicPr>
          <p:nvPr>
            <p:ph idx="1"/>
          </p:nvPr>
        </p:nvPicPr>
        <p:blipFill>
          <a:blip r:embed="rId2"/>
          <a:stretch>
            <a:fillRect/>
          </a:stretch>
        </p:blipFill>
        <p:spPr>
          <a:xfrm>
            <a:off x="876147" y="353234"/>
            <a:ext cx="4840922" cy="3075766"/>
          </a:xfrm>
          <a:prstGeom prst="rect">
            <a:avLst/>
          </a:prstGeom>
        </p:spPr>
      </p:pic>
      <p:pic>
        <p:nvPicPr>
          <p:cNvPr id="3" name="Imagem 2">
            <a:extLst>
              <a:ext uri="{FF2B5EF4-FFF2-40B4-BE49-F238E27FC236}">
                <a16:creationId xmlns:a16="http://schemas.microsoft.com/office/drawing/2014/main" id="{4D0D48D8-3E68-42FB-88FF-8573D1C71BCB}"/>
              </a:ext>
            </a:extLst>
          </p:cNvPr>
          <p:cNvPicPr>
            <a:picLocks noChangeAspect="1"/>
          </p:cNvPicPr>
          <p:nvPr/>
        </p:nvPicPr>
        <p:blipFill>
          <a:blip r:embed="rId3"/>
          <a:stretch>
            <a:fillRect/>
          </a:stretch>
        </p:blipFill>
        <p:spPr>
          <a:xfrm>
            <a:off x="5742984" y="482983"/>
            <a:ext cx="1978395" cy="1111269"/>
          </a:xfrm>
          <a:prstGeom prst="rect">
            <a:avLst/>
          </a:prstGeom>
        </p:spPr>
      </p:pic>
      <p:pic>
        <p:nvPicPr>
          <p:cNvPr id="6" name="Imagem 5">
            <a:extLst>
              <a:ext uri="{FF2B5EF4-FFF2-40B4-BE49-F238E27FC236}">
                <a16:creationId xmlns:a16="http://schemas.microsoft.com/office/drawing/2014/main" id="{6F592D4F-8364-4EBE-865F-E324C67207A7}"/>
              </a:ext>
            </a:extLst>
          </p:cNvPr>
          <p:cNvPicPr>
            <a:picLocks noChangeAspect="1"/>
          </p:cNvPicPr>
          <p:nvPr/>
        </p:nvPicPr>
        <p:blipFill>
          <a:blip r:embed="rId4"/>
          <a:stretch>
            <a:fillRect/>
          </a:stretch>
        </p:blipFill>
        <p:spPr>
          <a:xfrm>
            <a:off x="428394" y="3805654"/>
            <a:ext cx="7553325" cy="933450"/>
          </a:xfrm>
          <a:prstGeom prst="rect">
            <a:avLst/>
          </a:prstGeom>
        </p:spPr>
      </p:pic>
      <p:pic>
        <p:nvPicPr>
          <p:cNvPr id="7" name="Imagem 6">
            <a:extLst>
              <a:ext uri="{FF2B5EF4-FFF2-40B4-BE49-F238E27FC236}">
                <a16:creationId xmlns:a16="http://schemas.microsoft.com/office/drawing/2014/main" id="{2657B5D8-D123-45B0-B359-4F1DAA18E06D}"/>
              </a:ext>
            </a:extLst>
          </p:cNvPr>
          <p:cNvPicPr>
            <a:picLocks noChangeAspect="1"/>
          </p:cNvPicPr>
          <p:nvPr/>
        </p:nvPicPr>
        <p:blipFill>
          <a:blip r:embed="rId5"/>
          <a:stretch>
            <a:fillRect/>
          </a:stretch>
        </p:blipFill>
        <p:spPr>
          <a:xfrm>
            <a:off x="8263631" y="3538984"/>
            <a:ext cx="3629764" cy="2826816"/>
          </a:xfrm>
          <a:prstGeom prst="rect">
            <a:avLst/>
          </a:prstGeom>
        </p:spPr>
      </p:pic>
      <p:pic>
        <p:nvPicPr>
          <p:cNvPr id="8" name="Imagem 7">
            <a:extLst>
              <a:ext uri="{FF2B5EF4-FFF2-40B4-BE49-F238E27FC236}">
                <a16:creationId xmlns:a16="http://schemas.microsoft.com/office/drawing/2014/main" id="{E84ECFD6-02FA-494A-9CF1-A4C2BAA4C763}"/>
              </a:ext>
            </a:extLst>
          </p:cNvPr>
          <p:cNvPicPr>
            <a:picLocks noChangeAspect="1"/>
          </p:cNvPicPr>
          <p:nvPr/>
        </p:nvPicPr>
        <p:blipFill>
          <a:blip r:embed="rId6"/>
          <a:stretch>
            <a:fillRect/>
          </a:stretch>
        </p:blipFill>
        <p:spPr>
          <a:xfrm>
            <a:off x="5635477" y="4970827"/>
            <a:ext cx="2207996" cy="1394974"/>
          </a:xfrm>
          <a:prstGeom prst="rect">
            <a:avLst/>
          </a:prstGeom>
        </p:spPr>
      </p:pic>
    </p:spTree>
    <p:extLst>
      <p:ext uri="{BB962C8B-B14F-4D97-AF65-F5344CB8AC3E}">
        <p14:creationId xmlns:p14="http://schemas.microsoft.com/office/powerpoint/2010/main" val="2656241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33FD93E-4621-4701-A87C-447F41C477E5}"/>
              </a:ext>
            </a:extLst>
          </p:cNvPr>
          <p:cNvPicPr>
            <a:picLocks noGrp="1" noChangeAspect="1"/>
          </p:cNvPicPr>
          <p:nvPr>
            <p:ph idx="1"/>
          </p:nvPr>
        </p:nvPicPr>
        <p:blipFill>
          <a:blip r:embed="rId2"/>
          <a:stretch>
            <a:fillRect/>
          </a:stretch>
        </p:blipFill>
        <p:spPr>
          <a:xfrm>
            <a:off x="1248347" y="271463"/>
            <a:ext cx="9692131" cy="6338887"/>
          </a:xfrm>
          <a:prstGeom prst="rect">
            <a:avLst/>
          </a:prstGeom>
        </p:spPr>
      </p:pic>
    </p:spTree>
    <p:extLst>
      <p:ext uri="{BB962C8B-B14F-4D97-AF65-F5344CB8AC3E}">
        <p14:creationId xmlns:p14="http://schemas.microsoft.com/office/powerpoint/2010/main" val="1560288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847EC-A385-4B47-9431-738D79F3F549}"/>
              </a:ext>
            </a:extLst>
          </p:cNvPr>
          <p:cNvPicPr>
            <a:picLocks noGrp="1" noChangeAspect="1"/>
          </p:cNvPicPr>
          <p:nvPr>
            <p:ph idx="1"/>
          </p:nvPr>
        </p:nvPicPr>
        <p:blipFill>
          <a:blip r:embed="rId2"/>
          <a:stretch>
            <a:fillRect/>
          </a:stretch>
        </p:blipFill>
        <p:spPr>
          <a:xfrm>
            <a:off x="631640" y="468135"/>
            <a:ext cx="9519109" cy="1769038"/>
          </a:xfrm>
          <a:prstGeom prst="rect">
            <a:avLst/>
          </a:prstGeom>
        </p:spPr>
      </p:pic>
    </p:spTree>
    <p:extLst>
      <p:ext uri="{BB962C8B-B14F-4D97-AF65-F5344CB8AC3E}">
        <p14:creationId xmlns:p14="http://schemas.microsoft.com/office/powerpoint/2010/main" val="293863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br>
              <a:rPr lang="pt-BR" dirty="0"/>
            </a:br>
            <a:r>
              <a:rPr lang="pt-BR" dirty="0"/>
              <a:t>Norma IEC 61131-1; o CLP é um “sistema eletrônico digital, desenvolvido para uso em ambiente industrial, que usa uma memória programável para armazenamento interno de instruções do usuário, que realiza funções específicas, tais como lógica, sequenciamento, temporização, contagem e aritmética, para controlar, através de entradas e saídas, vários tipos de máquinas e processos”.</a:t>
            </a:r>
          </a:p>
          <a:p>
            <a:pPr marL="0" indent="0">
              <a:buNone/>
            </a:pPr>
            <a:br>
              <a:rPr lang="pt-BR" dirty="0"/>
            </a:br>
            <a:r>
              <a:rPr lang="pt-BR" dirty="0"/>
              <a:t>O CLP é basicamente um computador para aplicações industriais com três módulos básicos, mostrados na figura 3.1:</a:t>
            </a:r>
          </a:p>
          <a:p>
            <a:pPr marL="0" indent="0">
              <a:buNone/>
            </a:pPr>
            <a:br>
              <a:rPr lang="pt-BR" dirty="0"/>
            </a:br>
            <a:r>
              <a:rPr lang="pt-BR" dirty="0"/>
              <a:t>• Unidade central de processamento (UCP).</a:t>
            </a:r>
            <a:br>
              <a:rPr lang="pt-BR" dirty="0"/>
            </a:br>
            <a:r>
              <a:rPr lang="pt-BR" dirty="0"/>
              <a:t>• Bloco de memória.</a:t>
            </a:r>
            <a:br>
              <a:rPr lang="pt-BR" dirty="0"/>
            </a:br>
            <a:r>
              <a:rPr lang="pt-BR" dirty="0"/>
              <a:t>• Módulos de entrada e saída.</a:t>
            </a:r>
          </a:p>
          <a:p>
            <a:pPr marL="0" indent="0">
              <a:buNone/>
            </a:pPr>
            <a:br>
              <a:rPr lang="pt-BR" dirty="0"/>
            </a:br>
            <a:r>
              <a:rPr lang="pt-BR" dirty="0"/>
              <a:t>Adicionalmente, o CLP possui os blocos:</a:t>
            </a:r>
            <a:br>
              <a:rPr lang="pt-BR" dirty="0"/>
            </a:br>
            <a:r>
              <a:rPr lang="pt-BR" dirty="0"/>
              <a:t>• Fonte de alimentação.</a:t>
            </a:r>
            <a:br>
              <a:rPr lang="pt-BR" dirty="0"/>
            </a:br>
            <a:r>
              <a:rPr lang="pt-BR" dirty="0"/>
              <a:t>• Terminal de programação.</a:t>
            </a:r>
            <a:br>
              <a:rPr lang="pt-BR" dirty="0"/>
            </a:br>
            <a:r>
              <a:rPr lang="pt-BR" dirty="0"/>
              <a:t>• Bloco de comunicações.</a:t>
            </a:r>
            <a:br>
              <a:rPr lang="pt-BR" dirty="0"/>
            </a:br>
            <a:r>
              <a:rPr lang="pt-BR" dirty="0"/>
              <a:t>• Interface homem-máquina. </a:t>
            </a:r>
          </a:p>
        </p:txBody>
      </p:sp>
      <p:pic>
        <p:nvPicPr>
          <p:cNvPr id="2" name="Imagem 1">
            <a:extLst>
              <a:ext uri="{FF2B5EF4-FFF2-40B4-BE49-F238E27FC236}">
                <a16:creationId xmlns:a16="http://schemas.microsoft.com/office/drawing/2014/main" id="{15863969-3BA0-4F56-BDCA-6AD5F5E7267E}"/>
              </a:ext>
            </a:extLst>
          </p:cNvPr>
          <p:cNvPicPr>
            <a:picLocks noChangeAspect="1"/>
          </p:cNvPicPr>
          <p:nvPr/>
        </p:nvPicPr>
        <p:blipFill>
          <a:blip r:embed="rId2"/>
          <a:stretch>
            <a:fillRect/>
          </a:stretch>
        </p:blipFill>
        <p:spPr>
          <a:xfrm>
            <a:off x="6542335" y="3567526"/>
            <a:ext cx="5275123" cy="2395953"/>
          </a:xfrm>
          <a:prstGeom prst="rect">
            <a:avLst/>
          </a:prstGeom>
        </p:spPr>
      </p:pic>
    </p:spTree>
    <p:extLst>
      <p:ext uri="{BB962C8B-B14F-4D97-AF65-F5344CB8AC3E}">
        <p14:creationId xmlns:p14="http://schemas.microsoft.com/office/powerpoint/2010/main" val="3908284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7BA6846-9935-4DE5-AF8E-7451AA6929A4}"/>
              </a:ext>
            </a:extLst>
          </p:cNvPr>
          <p:cNvPicPr>
            <a:picLocks noGrp="1" noChangeAspect="1"/>
          </p:cNvPicPr>
          <p:nvPr>
            <p:ph idx="1"/>
          </p:nvPr>
        </p:nvPicPr>
        <p:blipFill>
          <a:blip r:embed="rId2"/>
          <a:stretch>
            <a:fillRect/>
          </a:stretch>
        </p:blipFill>
        <p:spPr>
          <a:xfrm>
            <a:off x="638343" y="256411"/>
            <a:ext cx="10756995" cy="5158967"/>
          </a:xfrm>
          <a:prstGeom prst="rect">
            <a:avLst/>
          </a:prstGeom>
        </p:spPr>
      </p:pic>
    </p:spTree>
    <p:extLst>
      <p:ext uri="{BB962C8B-B14F-4D97-AF65-F5344CB8AC3E}">
        <p14:creationId xmlns:p14="http://schemas.microsoft.com/office/powerpoint/2010/main" val="3283819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1FB73FB-460C-4AFF-9D75-23CA12C11CE7}"/>
              </a:ext>
            </a:extLst>
          </p:cNvPr>
          <p:cNvPicPr>
            <a:picLocks noGrp="1" noChangeAspect="1"/>
          </p:cNvPicPr>
          <p:nvPr>
            <p:ph idx="1"/>
          </p:nvPr>
        </p:nvPicPr>
        <p:blipFill>
          <a:blip r:embed="rId2"/>
          <a:stretch>
            <a:fillRect/>
          </a:stretch>
        </p:blipFill>
        <p:spPr>
          <a:xfrm>
            <a:off x="594372" y="337467"/>
            <a:ext cx="10232450" cy="5868024"/>
          </a:xfrm>
          <a:prstGeom prst="rect">
            <a:avLst/>
          </a:prstGeom>
        </p:spPr>
      </p:pic>
    </p:spTree>
    <p:extLst>
      <p:ext uri="{BB962C8B-B14F-4D97-AF65-F5344CB8AC3E}">
        <p14:creationId xmlns:p14="http://schemas.microsoft.com/office/powerpoint/2010/main" val="327301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5A06F66-F0CC-47D0-889D-D47C5942D785}"/>
              </a:ext>
            </a:extLst>
          </p:cNvPr>
          <p:cNvPicPr>
            <a:picLocks noGrp="1" noChangeAspect="1"/>
          </p:cNvPicPr>
          <p:nvPr>
            <p:ph idx="1"/>
          </p:nvPr>
        </p:nvPicPr>
        <p:blipFill>
          <a:blip r:embed="rId2"/>
          <a:stretch>
            <a:fillRect/>
          </a:stretch>
        </p:blipFill>
        <p:spPr>
          <a:xfrm>
            <a:off x="617121" y="192847"/>
            <a:ext cx="10613131" cy="1426861"/>
          </a:xfrm>
          <a:prstGeom prst="rect">
            <a:avLst/>
          </a:prstGeom>
        </p:spPr>
      </p:pic>
      <p:pic>
        <p:nvPicPr>
          <p:cNvPr id="3" name="Imagem 2">
            <a:extLst>
              <a:ext uri="{FF2B5EF4-FFF2-40B4-BE49-F238E27FC236}">
                <a16:creationId xmlns:a16="http://schemas.microsoft.com/office/drawing/2014/main" id="{989334A2-96D0-457F-AD14-9B1C9628D29B}"/>
              </a:ext>
            </a:extLst>
          </p:cNvPr>
          <p:cNvPicPr>
            <a:picLocks noChangeAspect="1"/>
          </p:cNvPicPr>
          <p:nvPr/>
        </p:nvPicPr>
        <p:blipFill>
          <a:blip r:embed="rId3"/>
          <a:stretch>
            <a:fillRect/>
          </a:stretch>
        </p:blipFill>
        <p:spPr>
          <a:xfrm>
            <a:off x="3150418" y="1744104"/>
            <a:ext cx="5807152" cy="4771134"/>
          </a:xfrm>
          <a:prstGeom prst="rect">
            <a:avLst/>
          </a:prstGeom>
        </p:spPr>
      </p:pic>
      <p:pic>
        <p:nvPicPr>
          <p:cNvPr id="5" name="Imagem 4">
            <a:extLst>
              <a:ext uri="{FF2B5EF4-FFF2-40B4-BE49-F238E27FC236}">
                <a16:creationId xmlns:a16="http://schemas.microsoft.com/office/drawing/2014/main" id="{BB7DE94C-AD61-4A57-8F90-7FEC2018E02D}"/>
              </a:ext>
            </a:extLst>
          </p:cNvPr>
          <p:cNvPicPr>
            <a:picLocks noChangeAspect="1"/>
          </p:cNvPicPr>
          <p:nvPr/>
        </p:nvPicPr>
        <p:blipFill>
          <a:blip r:embed="rId4"/>
          <a:stretch>
            <a:fillRect/>
          </a:stretch>
        </p:blipFill>
        <p:spPr>
          <a:xfrm>
            <a:off x="9173175" y="1744104"/>
            <a:ext cx="2581275" cy="676275"/>
          </a:xfrm>
          <a:prstGeom prst="rect">
            <a:avLst/>
          </a:prstGeom>
        </p:spPr>
      </p:pic>
    </p:spTree>
    <p:extLst>
      <p:ext uri="{BB962C8B-B14F-4D97-AF65-F5344CB8AC3E}">
        <p14:creationId xmlns:p14="http://schemas.microsoft.com/office/powerpoint/2010/main" val="3206807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81D1FED-3C3E-49EB-8963-FA1889D97AAD}"/>
              </a:ext>
            </a:extLst>
          </p:cNvPr>
          <p:cNvPicPr>
            <a:picLocks noGrp="1" noChangeAspect="1"/>
          </p:cNvPicPr>
          <p:nvPr>
            <p:ph idx="1"/>
          </p:nvPr>
        </p:nvPicPr>
        <p:blipFill>
          <a:blip r:embed="rId2"/>
          <a:stretch>
            <a:fillRect/>
          </a:stretch>
        </p:blipFill>
        <p:spPr>
          <a:xfrm>
            <a:off x="416634" y="216301"/>
            <a:ext cx="11129176" cy="4622029"/>
          </a:xfrm>
          <a:prstGeom prst="rect">
            <a:avLst/>
          </a:prstGeom>
        </p:spPr>
      </p:pic>
    </p:spTree>
    <p:extLst>
      <p:ext uri="{BB962C8B-B14F-4D97-AF65-F5344CB8AC3E}">
        <p14:creationId xmlns:p14="http://schemas.microsoft.com/office/powerpoint/2010/main" val="2082799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r>
              <a:rPr lang="pt-BR" sz="4000" dirty="0"/>
              <a:t>A programação LADDER</a:t>
            </a:r>
          </a:p>
        </p:txBody>
      </p:sp>
    </p:spTree>
    <p:extLst>
      <p:ext uri="{BB962C8B-B14F-4D97-AF65-F5344CB8AC3E}">
        <p14:creationId xmlns:p14="http://schemas.microsoft.com/office/powerpoint/2010/main" val="2733036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C711E-720C-4578-833A-923FA9515C79}"/>
              </a:ext>
            </a:extLst>
          </p:cNvPr>
          <p:cNvPicPr>
            <a:picLocks noGrp="1" noChangeAspect="1"/>
          </p:cNvPicPr>
          <p:nvPr>
            <p:ph idx="1"/>
          </p:nvPr>
        </p:nvPicPr>
        <p:blipFill>
          <a:blip r:embed="rId2"/>
          <a:stretch>
            <a:fillRect/>
          </a:stretch>
        </p:blipFill>
        <p:spPr>
          <a:xfrm>
            <a:off x="785380" y="365117"/>
            <a:ext cx="10182442" cy="4899341"/>
          </a:xfrm>
          <a:prstGeom prst="rect">
            <a:avLst/>
          </a:prstGeom>
        </p:spPr>
      </p:pic>
    </p:spTree>
    <p:extLst>
      <p:ext uri="{BB962C8B-B14F-4D97-AF65-F5344CB8AC3E}">
        <p14:creationId xmlns:p14="http://schemas.microsoft.com/office/powerpoint/2010/main" val="835873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993A2C-1101-46CB-925F-0097B2B1C1A7}"/>
              </a:ext>
            </a:extLst>
          </p:cNvPr>
          <p:cNvPicPr>
            <a:picLocks noGrp="1" noChangeAspect="1"/>
          </p:cNvPicPr>
          <p:nvPr>
            <p:ph idx="1"/>
          </p:nvPr>
        </p:nvPicPr>
        <p:blipFill>
          <a:blip r:embed="rId2"/>
          <a:stretch>
            <a:fillRect/>
          </a:stretch>
        </p:blipFill>
        <p:spPr>
          <a:xfrm>
            <a:off x="1169124" y="3014730"/>
            <a:ext cx="8233823" cy="3379380"/>
          </a:xfrm>
          <a:prstGeom prst="rect">
            <a:avLst/>
          </a:prstGeom>
        </p:spPr>
      </p:pic>
      <p:pic>
        <p:nvPicPr>
          <p:cNvPr id="3" name="Imagem 2">
            <a:extLst>
              <a:ext uri="{FF2B5EF4-FFF2-40B4-BE49-F238E27FC236}">
                <a16:creationId xmlns:a16="http://schemas.microsoft.com/office/drawing/2014/main" id="{459817DE-8217-4B95-9DBC-086A0F335205}"/>
              </a:ext>
            </a:extLst>
          </p:cNvPr>
          <p:cNvPicPr>
            <a:picLocks noChangeAspect="1"/>
          </p:cNvPicPr>
          <p:nvPr/>
        </p:nvPicPr>
        <p:blipFill>
          <a:blip r:embed="rId3"/>
          <a:stretch>
            <a:fillRect/>
          </a:stretch>
        </p:blipFill>
        <p:spPr>
          <a:xfrm>
            <a:off x="636462" y="192116"/>
            <a:ext cx="9755183" cy="2435673"/>
          </a:xfrm>
          <a:prstGeom prst="rect">
            <a:avLst/>
          </a:prstGeom>
        </p:spPr>
      </p:pic>
      <p:pic>
        <p:nvPicPr>
          <p:cNvPr id="5" name="Imagem 4">
            <a:extLst>
              <a:ext uri="{FF2B5EF4-FFF2-40B4-BE49-F238E27FC236}">
                <a16:creationId xmlns:a16="http://schemas.microsoft.com/office/drawing/2014/main" id="{31B7F4D3-19D9-4D3E-B063-9DE1529F1ACA}"/>
              </a:ext>
            </a:extLst>
          </p:cNvPr>
          <p:cNvPicPr>
            <a:picLocks noChangeAspect="1"/>
          </p:cNvPicPr>
          <p:nvPr/>
        </p:nvPicPr>
        <p:blipFill>
          <a:blip r:embed="rId4"/>
          <a:stretch>
            <a:fillRect/>
          </a:stretch>
        </p:blipFill>
        <p:spPr>
          <a:xfrm>
            <a:off x="9843024" y="3014730"/>
            <a:ext cx="1809750" cy="619125"/>
          </a:xfrm>
          <a:prstGeom prst="rect">
            <a:avLst/>
          </a:prstGeom>
        </p:spPr>
      </p:pic>
    </p:spTree>
    <p:extLst>
      <p:ext uri="{BB962C8B-B14F-4D97-AF65-F5344CB8AC3E}">
        <p14:creationId xmlns:p14="http://schemas.microsoft.com/office/powerpoint/2010/main" val="2253183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7E11A19-B408-4A8F-B957-2DEA6AF99B65}"/>
              </a:ext>
            </a:extLst>
          </p:cNvPr>
          <p:cNvPicPr>
            <a:picLocks noGrp="1" noChangeAspect="1"/>
          </p:cNvPicPr>
          <p:nvPr>
            <p:ph idx="1"/>
          </p:nvPr>
        </p:nvPicPr>
        <p:blipFill>
          <a:blip r:embed="rId2"/>
          <a:stretch>
            <a:fillRect/>
          </a:stretch>
        </p:blipFill>
        <p:spPr>
          <a:xfrm>
            <a:off x="825883" y="255904"/>
            <a:ext cx="9782931" cy="6065902"/>
          </a:xfrm>
          <a:prstGeom prst="rect">
            <a:avLst/>
          </a:prstGeom>
        </p:spPr>
      </p:pic>
    </p:spTree>
    <p:extLst>
      <p:ext uri="{BB962C8B-B14F-4D97-AF65-F5344CB8AC3E}">
        <p14:creationId xmlns:p14="http://schemas.microsoft.com/office/powerpoint/2010/main" val="304342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E588F8C-B646-424F-881C-6E97DA7FD8D6}"/>
              </a:ext>
            </a:extLst>
          </p:cNvPr>
          <p:cNvPicPr>
            <a:picLocks noChangeAspect="1"/>
          </p:cNvPicPr>
          <p:nvPr/>
        </p:nvPicPr>
        <p:blipFill>
          <a:blip r:embed="rId2"/>
          <a:stretch>
            <a:fillRect/>
          </a:stretch>
        </p:blipFill>
        <p:spPr>
          <a:xfrm>
            <a:off x="837744" y="1252539"/>
            <a:ext cx="10516511" cy="4352921"/>
          </a:xfrm>
          <a:prstGeom prst="rect">
            <a:avLst/>
          </a:prstGeom>
        </p:spPr>
      </p:pic>
      <p:pic>
        <p:nvPicPr>
          <p:cNvPr id="8" name="Imagem 7">
            <a:extLst>
              <a:ext uri="{FF2B5EF4-FFF2-40B4-BE49-F238E27FC236}">
                <a16:creationId xmlns:a16="http://schemas.microsoft.com/office/drawing/2014/main" id="{38A3B778-57E5-4EC0-B351-ECCB31D3D0F5}"/>
              </a:ext>
            </a:extLst>
          </p:cNvPr>
          <p:cNvPicPr>
            <a:picLocks noChangeAspect="1"/>
          </p:cNvPicPr>
          <p:nvPr/>
        </p:nvPicPr>
        <p:blipFill>
          <a:blip r:embed="rId3"/>
          <a:stretch>
            <a:fillRect/>
          </a:stretch>
        </p:blipFill>
        <p:spPr>
          <a:xfrm>
            <a:off x="692550" y="267208"/>
            <a:ext cx="10434621" cy="4606633"/>
          </a:xfrm>
          <a:prstGeom prst="rect">
            <a:avLst/>
          </a:prstGeom>
        </p:spPr>
      </p:pic>
    </p:spTree>
    <p:extLst>
      <p:ext uri="{BB962C8B-B14F-4D97-AF65-F5344CB8AC3E}">
        <p14:creationId xmlns:p14="http://schemas.microsoft.com/office/powerpoint/2010/main" val="34094271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E703EE5-A2A1-4390-8826-C5F1208D7699}"/>
              </a:ext>
            </a:extLst>
          </p:cNvPr>
          <p:cNvPicPr>
            <a:picLocks noGrp="1" noChangeAspect="1"/>
          </p:cNvPicPr>
          <p:nvPr>
            <p:ph idx="1"/>
          </p:nvPr>
        </p:nvPicPr>
        <p:blipFill>
          <a:blip r:embed="rId2"/>
          <a:stretch>
            <a:fillRect/>
          </a:stretch>
        </p:blipFill>
        <p:spPr>
          <a:xfrm>
            <a:off x="632287" y="463419"/>
            <a:ext cx="10517821" cy="2519478"/>
          </a:xfrm>
          <a:prstGeom prst="rect">
            <a:avLst/>
          </a:prstGeom>
        </p:spPr>
      </p:pic>
    </p:spTree>
    <p:extLst>
      <p:ext uri="{BB962C8B-B14F-4D97-AF65-F5344CB8AC3E}">
        <p14:creationId xmlns:p14="http://schemas.microsoft.com/office/powerpoint/2010/main" val="3670450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3.1 Unidade central de processamento (UCP)</a:t>
            </a:r>
          </a:p>
          <a:p>
            <a:pPr marL="0" indent="0">
              <a:buNone/>
            </a:pPr>
            <a:r>
              <a:rPr lang="pt-BR" dirty="0"/>
              <a:t>A unidade central de processamento (UCP) controla e supervisiona todas as operações realizadas nos circuitos eletrônicos do CLP, por meio das instruções que estão armazenadas na memória.</a:t>
            </a:r>
          </a:p>
          <a:p>
            <a:pPr marL="0" indent="0">
              <a:buNone/>
            </a:pPr>
            <a:r>
              <a:rPr lang="pt-BR" dirty="0"/>
              <a:t>A comunicação interna entre a UCP, o bloco de memória e os módulos de entrada e saída (E/S) é feita por um barramento interno sob o controle da UCP.</a:t>
            </a:r>
          </a:p>
          <a:p>
            <a:pPr marL="0" indent="0">
              <a:buNone/>
            </a:pPr>
            <a:r>
              <a:rPr lang="pt-BR" dirty="0"/>
              <a:t>A frequência de clock é responsável pela velocidade de operação do CLP e também pelo sincronismo entre os elementos do sistema da UCP.</a:t>
            </a:r>
          </a:p>
          <a:p>
            <a:pPr marL="0" indent="0">
              <a:buNone/>
            </a:pPr>
            <a:r>
              <a:rPr lang="pt-BR" dirty="0"/>
              <a:t>O clock é fornecido por um cristal externo.</a:t>
            </a:r>
          </a:p>
        </p:txBody>
      </p:sp>
    </p:spTree>
    <p:extLst>
      <p:ext uri="{BB962C8B-B14F-4D97-AF65-F5344CB8AC3E}">
        <p14:creationId xmlns:p14="http://schemas.microsoft.com/office/powerpoint/2010/main" val="1969163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27DA34-2826-4849-999E-717CDB15689E}"/>
              </a:ext>
            </a:extLst>
          </p:cNvPr>
          <p:cNvPicPr>
            <a:picLocks noGrp="1" noChangeAspect="1"/>
          </p:cNvPicPr>
          <p:nvPr>
            <p:ph idx="1"/>
          </p:nvPr>
        </p:nvPicPr>
        <p:blipFill>
          <a:blip r:embed="rId2"/>
          <a:stretch>
            <a:fillRect/>
          </a:stretch>
        </p:blipFill>
        <p:spPr>
          <a:xfrm>
            <a:off x="783855" y="142875"/>
            <a:ext cx="10508567" cy="4606678"/>
          </a:xfrm>
          <a:prstGeom prst="rect">
            <a:avLst/>
          </a:prstGeom>
        </p:spPr>
      </p:pic>
    </p:spTree>
    <p:extLst>
      <p:ext uri="{BB962C8B-B14F-4D97-AF65-F5344CB8AC3E}">
        <p14:creationId xmlns:p14="http://schemas.microsoft.com/office/powerpoint/2010/main" val="1630253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EFE3FE4-DE49-43B4-BD5E-3C555C1F8FC8}"/>
              </a:ext>
            </a:extLst>
          </p:cNvPr>
          <p:cNvPicPr>
            <a:picLocks noGrp="1" noChangeAspect="1"/>
          </p:cNvPicPr>
          <p:nvPr>
            <p:ph idx="1"/>
          </p:nvPr>
        </p:nvPicPr>
        <p:blipFill>
          <a:blip r:embed="rId2"/>
          <a:stretch>
            <a:fillRect/>
          </a:stretch>
        </p:blipFill>
        <p:spPr>
          <a:xfrm>
            <a:off x="607180" y="367152"/>
            <a:ext cx="10789570" cy="3610044"/>
          </a:xfrm>
          <a:prstGeom prst="rect">
            <a:avLst/>
          </a:prstGeom>
        </p:spPr>
      </p:pic>
    </p:spTree>
    <p:extLst>
      <p:ext uri="{BB962C8B-B14F-4D97-AF65-F5344CB8AC3E}">
        <p14:creationId xmlns:p14="http://schemas.microsoft.com/office/powerpoint/2010/main" val="3830522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5.2.1 Entradas digitais</a:t>
            </a:r>
          </a:p>
          <a:p>
            <a:pPr marL="0" indent="0">
              <a:buNone/>
            </a:pPr>
            <a:r>
              <a:rPr lang="pt-BR" sz="2000" dirty="0"/>
              <a:t>As entradas digitais do CLP genérico são acionadas por botões, chaves, interfaces, </a:t>
            </a:r>
            <a:r>
              <a:rPr lang="pt-BR" sz="2000" i="1" dirty="0" err="1"/>
              <a:t>encoders</a:t>
            </a:r>
            <a:r>
              <a:rPr lang="pt-BR" sz="2000" dirty="0"/>
              <a:t> e outros dispositivos e podem ser do tipo N ou P. A entrada N é acionada com 0Vcc (figura 5.2). Nessa configuração, o polo negativo é chaveado e o positivo permanece conectado.</a:t>
            </a:r>
          </a:p>
          <a:p>
            <a:pPr marL="0" indent="0">
              <a:buNone/>
            </a:pPr>
            <a:r>
              <a:rPr lang="pt-BR" sz="2000" dirty="0"/>
              <a:t>A entrada P é acionada com 24 </a:t>
            </a:r>
            <a:r>
              <a:rPr lang="pt-BR" sz="2000" dirty="0" err="1"/>
              <a:t>Vcc</a:t>
            </a:r>
            <a:r>
              <a:rPr lang="pt-BR" sz="2000" dirty="0"/>
              <a:t> (figura 5.3). Nessa configuração, o polo positivo é chaveado e o negativo permanece conectado.</a:t>
            </a:r>
          </a:p>
        </p:txBody>
      </p:sp>
      <p:pic>
        <p:nvPicPr>
          <p:cNvPr id="2" name="Imagem 1">
            <a:extLst>
              <a:ext uri="{FF2B5EF4-FFF2-40B4-BE49-F238E27FC236}">
                <a16:creationId xmlns:a16="http://schemas.microsoft.com/office/drawing/2014/main" id="{155B2CD7-F1A5-4398-879D-B87A5A0DD7E0}"/>
              </a:ext>
            </a:extLst>
          </p:cNvPr>
          <p:cNvPicPr>
            <a:picLocks noChangeAspect="1"/>
          </p:cNvPicPr>
          <p:nvPr/>
        </p:nvPicPr>
        <p:blipFill>
          <a:blip r:embed="rId2"/>
          <a:stretch>
            <a:fillRect/>
          </a:stretch>
        </p:blipFill>
        <p:spPr>
          <a:xfrm>
            <a:off x="1088417" y="2515278"/>
            <a:ext cx="3429000" cy="3619500"/>
          </a:xfrm>
          <a:prstGeom prst="rect">
            <a:avLst/>
          </a:prstGeom>
        </p:spPr>
      </p:pic>
      <p:pic>
        <p:nvPicPr>
          <p:cNvPr id="3" name="Imagem 2">
            <a:extLst>
              <a:ext uri="{FF2B5EF4-FFF2-40B4-BE49-F238E27FC236}">
                <a16:creationId xmlns:a16="http://schemas.microsoft.com/office/drawing/2014/main" id="{2E225178-2C44-4061-A377-470C0680AD4B}"/>
              </a:ext>
            </a:extLst>
          </p:cNvPr>
          <p:cNvPicPr>
            <a:picLocks noChangeAspect="1"/>
          </p:cNvPicPr>
          <p:nvPr/>
        </p:nvPicPr>
        <p:blipFill>
          <a:blip r:embed="rId3"/>
          <a:stretch>
            <a:fillRect/>
          </a:stretch>
        </p:blipFill>
        <p:spPr>
          <a:xfrm>
            <a:off x="6853608" y="2515279"/>
            <a:ext cx="3226530" cy="3530414"/>
          </a:xfrm>
          <a:prstGeom prst="rect">
            <a:avLst/>
          </a:prstGeom>
        </p:spPr>
      </p:pic>
      <p:sp>
        <p:nvSpPr>
          <p:cNvPr id="6" name="CaixaDeTexto 5">
            <a:extLst>
              <a:ext uri="{FF2B5EF4-FFF2-40B4-BE49-F238E27FC236}">
                <a16:creationId xmlns:a16="http://schemas.microsoft.com/office/drawing/2014/main" id="{7A09E92C-6BCD-49D2-BF99-8ECA195758E6}"/>
              </a:ext>
            </a:extLst>
          </p:cNvPr>
          <p:cNvSpPr txBox="1"/>
          <p:nvPr/>
        </p:nvSpPr>
        <p:spPr>
          <a:xfrm>
            <a:off x="1228240" y="6217448"/>
            <a:ext cx="3149354" cy="369332"/>
          </a:xfrm>
          <a:prstGeom prst="rect">
            <a:avLst/>
          </a:prstGeom>
          <a:noFill/>
        </p:spPr>
        <p:txBody>
          <a:bodyPr wrap="square">
            <a:spAutoFit/>
          </a:bodyPr>
          <a:lstStyle/>
          <a:p>
            <a:r>
              <a:rPr lang="pt-BR" dirty="0"/>
              <a:t>Figura 5.2 Entrada digital N.</a:t>
            </a:r>
          </a:p>
        </p:txBody>
      </p:sp>
      <p:sp>
        <p:nvSpPr>
          <p:cNvPr id="8" name="CaixaDeTexto 7">
            <a:extLst>
              <a:ext uri="{FF2B5EF4-FFF2-40B4-BE49-F238E27FC236}">
                <a16:creationId xmlns:a16="http://schemas.microsoft.com/office/drawing/2014/main" id="{CAB0A52A-F21C-434B-9AA8-2FAB0BF44BC8}"/>
              </a:ext>
            </a:extLst>
          </p:cNvPr>
          <p:cNvSpPr txBox="1"/>
          <p:nvPr/>
        </p:nvSpPr>
        <p:spPr>
          <a:xfrm>
            <a:off x="7051088" y="6134778"/>
            <a:ext cx="3753036" cy="369332"/>
          </a:xfrm>
          <a:prstGeom prst="rect">
            <a:avLst/>
          </a:prstGeom>
          <a:noFill/>
        </p:spPr>
        <p:txBody>
          <a:bodyPr wrap="square">
            <a:spAutoFit/>
          </a:bodyPr>
          <a:lstStyle/>
          <a:p>
            <a:r>
              <a:rPr lang="pt-BR" dirty="0"/>
              <a:t>Figura 5.3 Entrada digital P.</a:t>
            </a:r>
          </a:p>
        </p:txBody>
      </p:sp>
    </p:spTree>
    <p:extLst>
      <p:ext uri="{BB962C8B-B14F-4D97-AF65-F5344CB8AC3E}">
        <p14:creationId xmlns:p14="http://schemas.microsoft.com/office/powerpoint/2010/main" val="2806076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nosso CLP genérico, utilizaremos entradas digitais PNP, que serão identificadas de I0.0 a I0.7. A identificação das entradas pode variar de acordo com o fabricante do CLP, usando, por exemplo, as letras “E” ou “X”. Da mesma forma, a identificação de qualquer componente também pode variar (saídas, temporizadores, contadores, memórias etc.).</a:t>
            </a:r>
          </a:p>
        </p:txBody>
      </p:sp>
    </p:spTree>
    <p:extLst>
      <p:ext uri="{BB962C8B-B14F-4D97-AF65-F5344CB8AC3E}">
        <p14:creationId xmlns:p14="http://schemas.microsoft.com/office/powerpoint/2010/main" val="4078900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9AA6-FAC0-4550-B6C0-35657A006524}"/>
              </a:ext>
            </a:extLst>
          </p:cNvPr>
          <p:cNvPicPr>
            <a:picLocks noGrp="1" noChangeAspect="1"/>
          </p:cNvPicPr>
          <p:nvPr>
            <p:ph idx="1"/>
          </p:nvPr>
        </p:nvPicPr>
        <p:blipFill>
          <a:blip r:embed="rId2"/>
          <a:stretch>
            <a:fillRect/>
          </a:stretch>
        </p:blipFill>
        <p:spPr>
          <a:xfrm>
            <a:off x="513641" y="395171"/>
            <a:ext cx="10870032" cy="5890219"/>
          </a:xfrm>
          <a:prstGeom prst="rect">
            <a:avLst/>
          </a:prstGeom>
        </p:spPr>
      </p:pic>
    </p:spTree>
    <p:extLst>
      <p:ext uri="{BB962C8B-B14F-4D97-AF65-F5344CB8AC3E}">
        <p14:creationId xmlns:p14="http://schemas.microsoft.com/office/powerpoint/2010/main" val="1578306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82B81B5-F372-475E-8297-7305D700E8A4}"/>
              </a:ext>
            </a:extLst>
          </p:cNvPr>
          <p:cNvSpPr txBox="1"/>
          <p:nvPr/>
        </p:nvSpPr>
        <p:spPr>
          <a:xfrm>
            <a:off x="366203" y="331054"/>
            <a:ext cx="11378954" cy="1477328"/>
          </a:xfrm>
          <a:prstGeom prst="rect">
            <a:avLst/>
          </a:prstGeom>
          <a:noFill/>
        </p:spPr>
        <p:txBody>
          <a:bodyPr wrap="square">
            <a:spAutoFit/>
          </a:bodyPr>
          <a:lstStyle/>
          <a:p>
            <a:r>
              <a:rPr lang="pt-BR" dirty="0"/>
              <a:t>5.2.3 Saídas digitais</a:t>
            </a:r>
          </a:p>
          <a:p>
            <a:r>
              <a:rPr lang="pt-BR" dirty="0"/>
              <a:t>As saídas do CLP genérico podem ser do tipo NPN ou PNP. Elas são acionadas de acordo com a programação feita pelo usuário.</a:t>
            </a:r>
          </a:p>
          <a:p>
            <a:r>
              <a:rPr lang="pt-BR" dirty="0"/>
              <a:t>As saídas NPN, quando acionadas, fornecem para a carga o potencial GND (figura 5.5).</a:t>
            </a:r>
          </a:p>
          <a:p>
            <a:r>
              <a:rPr lang="pt-BR" dirty="0"/>
              <a:t>As saídas PNP, quando acionadas, fornecem para a carga o potencial 24 </a:t>
            </a:r>
            <a:r>
              <a:rPr lang="pt-BR" dirty="0" err="1"/>
              <a:t>Vcc</a:t>
            </a:r>
            <a:r>
              <a:rPr lang="pt-BR" dirty="0"/>
              <a:t> (figura 5.6).</a:t>
            </a:r>
          </a:p>
        </p:txBody>
      </p:sp>
      <p:pic>
        <p:nvPicPr>
          <p:cNvPr id="4" name="Imagem 3">
            <a:extLst>
              <a:ext uri="{FF2B5EF4-FFF2-40B4-BE49-F238E27FC236}">
                <a16:creationId xmlns:a16="http://schemas.microsoft.com/office/drawing/2014/main" id="{3ED313FB-A1B5-4700-A94E-7BACC2A2A68C}"/>
              </a:ext>
            </a:extLst>
          </p:cNvPr>
          <p:cNvPicPr>
            <a:picLocks noChangeAspect="1"/>
          </p:cNvPicPr>
          <p:nvPr/>
        </p:nvPicPr>
        <p:blipFill>
          <a:blip r:embed="rId2"/>
          <a:stretch>
            <a:fillRect/>
          </a:stretch>
        </p:blipFill>
        <p:spPr>
          <a:xfrm>
            <a:off x="4204824" y="2030952"/>
            <a:ext cx="3533775" cy="4305300"/>
          </a:xfrm>
          <a:prstGeom prst="rect">
            <a:avLst/>
          </a:prstGeom>
        </p:spPr>
      </p:pic>
      <p:pic>
        <p:nvPicPr>
          <p:cNvPr id="5" name="Imagem 4">
            <a:extLst>
              <a:ext uri="{FF2B5EF4-FFF2-40B4-BE49-F238E27FC236}">
                <a16:creationId xmlns:a16="http://schemas.microsoft.com/office/drawing/2014/main" id="{833735FC-B32A-4B0C-8BF3-9FD645EAB62E}"/>
              </a:ext>
            </a:extLst>
          </p:cNvPr>
          <p:cNvPicPr>
            <a:picLocks noChangeAspect="1"/>
          </p:cNvPicPr>
          <p:nvPr/>
        </p:nvPicPr>
        <p:blipFill>
          <a:blip r:embed="rId3"/>
          <a:stretch>
            <a:fillRect/>
          </a:stretch>
        </p:blipFill>
        <p:spPr>
          <a:xfrm>
            <a:off x="8668998" y="2171930"/>
            <a:ext cx="1743075" cy="809625"/>
          </a:xfrm>
          <a:prstGeom prst="rect">
            <a:avLst/>
          </a:prstGeom>
        </p:spPr>
      </p:pic>
    </p:spTree>
    <p:extLst>
      <p:ext uri="{BB962C8B-B14F-4D97-AF65-F5344CB8AC3E}">
        <p14:creationId xmlns:p14="http://schemas.microsoft.com/office/powerpoint/2010/main" val="34307095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8E821FA-CE11-4BCC-B26A-EF820E1152A0}"/>
              </a:ext>
            </a:extLst>
          </p:cNvPr>
          <p:cNvPicPr>
            <a:picLocks noChangeAspect="1"/>
          </p:cNvPicPr>
          <p:nvPr/>
        </p:nvPicPr>
        <p:blipFill>
          <a:blip r:embed="rId2"/>
          <a:stretch>
            <a:fillRect/>
          </a:stretch>
        </p:blipFill>
        <p:spPr>
          <a:xfrm>
            <a:off x="6888517" y="1519792"/>
            <a:ext cx="3225858" cy="4064262"/>
          </a:xfrm>
          <a:prstGeom prst="rect">
            <a:avLst/>
          </a:prstGeom>
        </p:spPr>
      </p:pic>
      <p:pic>
        <p:nvPicPr>
          <p:cNvPr id="3" name="Imagem 2">
            <a:extLst>
              <a:ext uri="{FF2B5EF4-FFF2-40B4-BE49-F238E27FC236}">
                <a16:creationId xmlns:a16="http://schemas.microsoft.com/office/drawing/2014/main" id="{E6662ABA-28BB-4870-A755-D7319D74FC59}"/>
              </a:ext>
            </a:extLst>
          </p:cNvPr>
          <p:cNvPicPr>
            <a:picLocks noChangeAspect="1"/>
          </p:cNvPicPr>
          <p:nvPr/>
        </p:nvPicPr>
        <p:blipFill>
          <a:blip r:embed="rId3"/>
          <a:stretch>
            <a:fillRect/>
          </a:stretch>
        </p:blipFill>
        <p:spPr>
          <a:xfrm>
            <a:off x="10328012" y="1495378"/>
            <a:ext cx="1514475" cy="561975"/>
          </a:xfrm>
          <a:prstGeom prst="rect">
            <a:avLst/>
          </a:prstGeom>
        </p:spPr>
      </p:pic>
    </p:spTree>
    <p:extLst>
      <p:ext uri="{BB962C8B-B14F-4D97-AF65-F5344CB8AC3E}">
        <p14:creationId xmlns:p14="http://schemas.microsoft.com/office/powerpoint/2010/main" val="39027292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45BA051-D50A-4AEE-99D7-1C5EF88ADA04}"/>
              </a:ext>
            </a:extLst>
          </p:cNvPr>
          <p:cNvPicPr>
            <a:picLocks noChangeAspect="1"/>
          </p:cNvPicPr>
          <p:nvPr/>
        </p:nvPicPr>
        <p:blipFill>
          <a:blip r:embed="rId2"/>
          <a:stretch>
            <a:fillRect/>
          </a:stretch>
        </p:blipFill>
        <p:spPr>
          <a:xfrm>
            <a:off x="803059" y="2266533"/>
            <a:ext cx="9982200" cy="4295775"/>
          </a:xfrm>
          <a:prstGeom prst="rect">
            <a:avLst/>
          </a:prstGeom>
        </p:spPr>
      </p:pic>
      <p:sp>
        <p:nvSpPr>
          <p:cNvPr id="5" name="CaixaDeTexto 4">
            <a:extLst>
              <a:ext uri="{FF2B5EF4-FFF2-40B4-BE49-F238E27FC236}">
                <a16:creationId xmlns:a16="http://schemas.microsoft.com/office/drawing/2014/main" id="{1328C6C9-681A-47F2-AE31-0307F440463A}"/>
              </a:ext>
            </a:extLst>
          </p:cNvPr>
          <p:cNvSpPr txBox="1"/>
          <p:nvPr/>
        </p:nvSpPr>
        <p:spPr>
          <a:xfrm>
            <a:off x="674703" y="195309"/>
            <a:ext cx="11088210" cy="1754326"/>
          </a:xfrm>
          <a:prstGeom prst="rect">
            <a:avLst/>
          </a:prstGeom>
          <a:noFill/>
        </p:spPr>
        <p:txBody>
          <a:bodyPr wrap="square">
            <a:spAutoFit/>
          </a:bodyPr>
          <a:lstStyle/>
          <a:p>
            <a:r>
              <a:rPr lang="pt-BR" dirty="0"/>
              <a:t>5.2.4 Saídas a relé</a:t>
            </a:r>
          </a:p>
          <a:p>
            <a:r>
              <a:rPr lang="pt-BR" dirty="0"/>
              <a:t>A saída a relé é muito utilizada por sua versatilidade em comandar cargas que trabalham com tensão alternada ou contínua. Quando ativada, a saída chaveia um contato de relé.</a:t>
            </a:r>
          </a:p>
          <a:p>
            <a:r>
              <a:rPr lang="pt-BR" dirty="0"/>
              <a:t>A figura 5.7 mostra saídas a relé para cargas em corrente alternada ou contínua. Nela, pode-se observar que a polaridade na ligação é indiferente, porém, deve-se ficar atento aos limites de corrente e de tensão do contato. Consulte essas informações no manual do CLP.</a:t>
            </a:r>
          </a:p>
        </p:txBody>
      </p:sp>
      <p:pic>
        <p:nvPicPr>
          <p:cNvPr id="6" name="Imagem 5">
            <a:extLst>
              <a:ext uri="{FF2B5EF4-FFF2-40B4-BE49-F238E27FC236}">
                <a16:creationId xmlns:a16="http://schemas.microsoft.com/office/drawing/2014/main" id="{85528C9A-5F5B-468B-865E-6F30F8F9B09C}"/>
              </a:ext>
            </a:extLst>
          </p:cNvPr>
          <p:cNvPicPr>
            <a:picLocks noChangeAspect="1"/>
          </p:cNvPicPr>
          <p:nvPr/>
        </p:nvPicPr>
        <p:blipFill>
          <a:blip r:embed="rId3"/>
          <a:stretch>
            <a:fillRect/>
          </a:stretch>
        </p:blipFill>
        <p:spPr>
          <a:xfrm>
            <a:off x="9083891" y="2266533"/>
            <a:ext cx="2305050" cy="933450"/>
          </a:xfrm>
          <a:prstGeom prst="rect">
            <a:avLst/>
          </a:prstGeom>
        </p:spPr>
      </p:pic>
    </p:spTree>
    <p:extLst>
      <p:ext uri="{BB962C8B-B14F-4D97-AF65-F5344CB8AC3E}">
        <p14:creationId xmlns:p14="http://schemas.microsoft.com/office/powerpoint/2010/main" val="25868051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01D3950-51E8-4061-B8FE-B89BB6AEA352}"/>
              </a:ext>
            </a:extLst>
          </p:cNvPr>
          <p:cNvSpPr txBox="1"/>
          <p:nvPr/>
        </p:nvSpPr>
        <p:spPr>
          <a:xfrm>
            <a:off x="461640" y="235116"/>
            <a:ext cx="11159230" cy="3139321"/>
          </a:xfrm>
          <a:prstGeom prst="rect">
            <a:avLst/>
          </a:prstGeom>
          <a:noFill/>
        </p:spPr>
        <p:txBody>
          <a:bodyPr wrap="square">
            <a:spAutoFit/>
          </a:bodyPr>
          <a:lstStyle/>
          <a:p>
            <a:r>
              <a:rPr lang="pt-BR" dirty="0"/>
              <a:t>5.3 Contatos NA/NF</a:t>
            </a:r>
          </a:p>
          <a:p>
            <a:r>
              <a:rPr lang="pt-BR" dirty="0"/>
              <a:t>O diagrama de contatos </a:t>
            </a:r>
            <a:r>
              <a:rPr lang="pt-BR" dirty="0" err="1"/>
              <a:t>Ladder</a:t>
            </a:r>
            <a:r>
              <a:rPr lang="pt-BR" dirty="0"/>
              <a:t> funciona como um esquema elétrico cujos principais elementos são o contato normalmente aberto, o contato normalmente fechado e a bobina do relé.</a:t>
            </a:r>
          </a:p>
          <a:p>
            <a:endParaRPr lang="pt-BR" dirty="0"/>
          </a:p>
          <a:p>
            <a:r>
              <a:rPr lang="pt-BR" dirty="0"/>
              <a:t>5.3.1 Contato NA</a:t>
            </a:r>
          </a:p>
          <a:p>
            <a:r>
              <a:rPr lang="pt-BR" dirty="0"/>
              <a:t>Essa instrução funciona do seguinte modo: quando o bit associado a um contato normalmente aberto for acionado, o contato fechará; caso contrário, ele permanecerá aberto.</a:t>
            </a:r>
          </a:p>
          <a:p>
            <a:r>
              <a:rPr lang="pt-BR" dirty="0"/>
              <a:t>Outra maneira de entender é imaginando um botão com o contato normalmente aberto: enquanto esse botão estiver solto, o contato ficará aberto, porém, ao ser pressionado, o contato do botão fechará.</a:t>
            </a:r>
          </a:p>
          <a:p>
            <a:r>
              <a:rPr lang="pt-BR" dirty="0"/>
              <a:t>Caso o botão NA esteja em um circuito elétrico, ocorrerá a passagem de corrente elétrica nos componentes do circuito. Se houver uma carga em série com esse botão e uma tensão de alimentação, a carga será acionada.</a:t>
            </a:r>
          </a:p>
        </p:txBody>
      </p:sp>
    </p:spTree>
    <p:extLst>
      <p:ext uri="{BB962C8B-B14F-4D97-AF65-F5344CB8AC3E}">
        <p14:creationId xmlns:p14="http://schemas.microsoft.com/office/powerpoint/2010/main" val="2441188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B21911F-F000-4F9D-A6A1-F6F899D856C0}"/>
              </a:ext>
            </a:extLst>
          </p:cNvPr>
          <p:cNvSpPr txBox="1"/>
          <p:nvPr/>
        </p:nvSpPr>
        <p:spPr>
          <a:xfrm>
            <a:off x="375082" y="206807"/>
            <a:ext cx="11219548" cy="1569660"/>
          </a:xfrm>
          <a:prstGeom prst="rect">
            <a:avLst/>
          </a:prstGeom>
          <a:noFill/>
        </p:spPr>
        <p:txBody>
          <a:bodyPr wrap="square">
            <a:spAutoFit/>
          </a:bodyPr>
          <a:lstStyle/>
          <a:p>
            <a:r>
              <a:rPr lang="pt-BR" sz="2400" dirty="0"/>
              <a:t>A figura 5.8 mostra o circuito elétrico, e a figura 5.9, a representação gráfica de um contato NA em diagrama </a:t>
            </a:r>
            <a:r>
              <a:rPr lang="pt-BR" sz="2400" dirty="0" err="1"/>
              <a:t>Ladder</a:t>
            </a:r>
            <a:r>
              <a:rPr lang="pt-BR" sz="2400" dirty="0"/>
              <a:t>.</a:t>
            </a:r>
          </a:p>
          <a:p>
            <a:r>
              <a:rPr lang="pt-BR" sz="2400" dirty="0"/>
              <a:t>Note que, na figura 5.9, em cima da instrução NA, aparece o endereço do operando relacionado a ela.</a:t>
            </a:r>
          </a:p>
        </p:txBody>
      </p:sp>
      <p:pic>
        <p:nvPicPr>
          <p:cNvPr id="4" name="Imagem 3">
            <a:extLst>
              <a:ext uri="{FF2B5EF4-FFF2-40B4-BE49-F238E27FC236}">
                <a16:creationId xmlns:a16="http://schemas.microsoft.com/office/drawing/2014/main" id="{28986CA4-B418-47B0-830C-B111E2CEE0BA}"/>
              </a:ext>
            </a:extLst>
          </p:cNvPr>
          <p:cNvPicPr>
            <a:picLocks noChangeAspect="1"/>
          </p:cNvPicPr>
          <p:nvPr/>
        </p:nvPicPr>
        <p:blipFill>
          <a:blip r:embed="rId2"/>
          <a:stretch>
            <a:fillRect/>
          </a:stretch>
        </p:blipFill>
        <p:spPr>
          <a:xfrm>
            <a:off x="2811262" y="2158428"/>
            <a:ext cx="1914525" cy="1990725"/>
          </a:xfrm>
          <a:prstGeom prst="rect">
            <a:avLst/>
          </a:prstGeom>
        </p:spPr>
      </p:pic>
      <p:pic>
        <p:nvPicPr>
          <p:cNvPr id="5" name="Imagem 4">
            <a:extLst>
              <a:ext uri="{FF2B5EF4-FFF2-40B4-BE49-F238E27FC236}">
                <a16:creationId xmlns:a16="http://schemas.microsoft.com/office/drawing/2014/main" id="{05055995-322A-4C0C-B0A5-2B611F43765C}"/>
              </a:ext>
            </a:extLst>
          </p:cNvPr>
          <p:cNvPicPr>
            <a:picLocks noChangeAspect="1"/>
          </p:cNvPicPr>
          <p:nvPr/>
        </p:nvPicPr>
        <p:blipFill>
          <a:blip r:embed="rId3"/>
          <a:stretch>
            <a:fillRect/>
          </a:stretch>
        </p:blipFill>
        <p:spPr>
          <a:xfrm>
            <a:off x="6390313" y="2453753"/>
            <a:ext cx="1619861" cy="1200329"/>
          </a:xfrm>
          <a:prstGeom prst="rect">
            <a:avLst/>
          </a:prstGeom>
        </p:spPr>
      </p:pic>
      <p:pic>
        <p:nvPicPr>
          <p:cNvPr id="6" name="Imagem 5">
            <a:extLst>
              <a:ext uri="{FF2B5EF4-FFF2-40B4-BE49-F238E27FC236}">
                <a16:creationId xmlns:a16="http://schemas.microsoft.com/office/drawing/2014/main" id="{A9DFA61E-7E9E-4A2F-A3FE-ED1999A00370}"/>
              </a:ext>
            </a:extLst>
          </p:cNvPr>
          <p:cNvPicPr>
            <a:picLocks noChangeAspect="1"/>
          </p:cNvPicPr>
          <p:nvPr/>
        </p:nvPicPr>
        <p:blipFill>
          <a:blip r:embed="rId4"/>
          <a:stretch>
            <a:fillRect/>
          </a:stretch>
        </p:blipFill>
        <p:spPr>
          <a:xfrm>
            <a:off x="860374" y="2487477"/>
            <a:ext cx="1950888" cy="895490"/>
          </a:xfrm>
          <a:prstGeom prst="rect">
            <a:avLst/>
          </a:prstGeom>
        </p:spPr>
      </p:pic>
      <p:pic>
        <p:nvPicPr>
          <p:cNvPr id="7" name="Imagem 6">
            <a:extLst>
              <a:ext uri="{FF2B5EF4-FFF2-40B4-BE49-F238E27FC236}">
                <a16:creationId xmlns:a16="http://schemas.microsoft.com/office/drawing/2014/main" id="{2398AFCB-AE04-4F98-8341-98163C6FF312}"/>
              </a:ext>
            </a:extLst>
          </p:cNvPr>
          <p:cNvPicPr>
            <a:picLocks noChangeAspect="1"/>
          </p:cNvPicPr>
          <p:nvPr/>
        </p:nvPicPr>
        <p:blipFill>
          <a:blip r:embed="rId5"/>
          <a:stretch>
            <a:fillRect/>
          </a:stretch>
        </p:blipFill>
        <p:spPr>
          <a:xfrm>
            <a:off x="8356153" y="2426094"/>
            <a:ext cx="1746636" cy="1255646"/>
          </a:xfrm>
          <a:prstGeom prst="rect">
            <a:avLst/>
          </a:prstGeom>
        </p:spPr>
      </p:pic>
      <p:sp>
        <p:nvSpPr>
          <p:cNvPr id="9" name="CaixaDeTexto 8">
            <a:extLst>
              <a:ext uri="{FF2B5EF4-FFF2-40B4-BE49-F238E27FC236}">
                <a16:creationId xmlns:a16="http://schemas.microsoft.com/office/drawing/2014/main" id="{2CF582EA-21D4-4393-B21A-AF48F7B03EB8}"/>
              </a:ext>
            </a:extLst>
          </p:cNvPr>
          <p:cNvSpPr txBox="1"/>
          <p:nvPr/>
        </p:nvSpPr>
        <p:spPr>
          <a:xfrm>
            <a:off x="486225" y="4900445"/>
            <a:ext cx="10997261" cy="1200329"/>
          </a:xfrm>
          <a:prstGeom prst="rect">
            <a:avLst/>
          </a:prstGeom>
          <a:noFill/>
        </p:spPr>
        <p:txBody>
          <a:bodyPr wrap="square">
            <a:spAutoFit/>
          </a:bodyPr>
          <a:lstStyle/>
          <a:p>
            <a:r>
              <a:rPr lang="pt-BR" sz="2400" dirty="0"/>
              <a:t>Na figura 5.9, o contato NA relacionado ao operando I0.0 (entrada) estará aberto se a entrada estiver </a:t>
            </a:r>
            <a:r>
              <a:rPr lang="pt-BR" sz="2400" dirty="0" err="1"/>
              <a:t>desacionada</a:t>
            </a:r>
            <a:r>
              <a:rPr lang="pt-BR" sz="2400" dirty="0"/>
              <a:t> (nível lógico “0”) e fechado se a entrada estiver acionada (nível lógico “1”).</a:t>
            </a:r>
          </a:p>
        </p:txBody>
      </p:sp>
    </p:spTree>
    <p:extLst>
      <p:ext uri="{BB962C8B-B14F-4D97-AF65-F5344CB8AC3E}">
        <p14:creationId xmlns:p14="http://schemas.microsoft.com/office/powerpoint/2010/main" val="328443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Existe relação entre o tamanho da memória necessária para rodar o programa </a:t>
            </a:r>
            <a:r>
              <a:rPr lang="pt-BR" dirty="0" err="1"/>
              <a:t>ea</a:t>
            </a:r>
            <a:r>
              <a:rPr lang="pt-BR" dirty="0"/>
              <a:t> capacidade do sistema.</a:t>
            </a:r>
          </a:p>
          <a:p>
            <a:r>
              <a:rPr lang="pt-BR" dirty="0"/>
              <a:t>Controlar um sistema pequeno, de baixa complexidade, requer um CLP simples e memória limitada;</a:t>
            </a:r>
          </a:p>
          <a:p>
            <a:r>
              <a:rPr lang="pt-BR" dirty="0"/>
              <a:t>Da mesma forma que controlar um sistema grande, de alta complexidade, exige um CLP maior, com mais funções e memória.</a:t>
            </a:r>
          </a:p>
          <a:p>
            <a:r>
              <a:rPr lang="pt-BR" dirty="0"/>
              <a:t>Alguns modelos de CLP têm memória expansível, e outros, memória fixa.</a:t>
            </a:r>
          </a:p>
          <a:p>
            <a:r>
              <a:rPr lang="pt-BR" dirty="0"/>
              <a:t>Atualmente, todos os CLPs funcionam por meio de microprocessadores.</a:t>
            </a:r>
          </a:p>
          <a:p>
            <a:r>
              <a:rPr lang="pt-BR" dirty="0"/>
              <a:t>Alguns CLPs maiores utilizam microprocessadores adicionais para controlar funções complexas e demoradas, como processamento matemático, controle PID e módulos de E/S inteligentes.</a:t>
            </a:r>
          </a:p>
          <a:p>
            <a:r>
              <a:rPr lang="pt-BR" dirty="0"/>
              <a:t>O CLP contém diversos conectores para interligá-lo a outros equipamentos (redes, terminal de programação, fonte, interface homem-máquina etc.) via cabos.</a:t>
            </a:r>
          </a:p>
        </p:txBody>
      </p:sp>
    </p:spTree>
    <p:extLst>
      <p:ext uri="{BB962C8B-B14F-4D97-AF65-F5344CB8AC3E}">
        <p14:creationId xmlns:p14="http://schemas.microsoft.com/office/powerpoint/2010/main" val="19941844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5.3.2 Contato NF</a:t>
            </a:r>
          </a:p>
          <a:p>
            <a:r>
              <a:rPr lang="pt-BR" dirty="0"/>
              <a:t>Essa instrução funciona do seguinte modo: quando o bit associado a um contato normalmente fechado for acionado, o contato abrirá; caso contrário, ele permanecerá fechado.</a:t>
            </a:r>
          </a:p>
          <a:p>
            <a:r>
              <a:rPr lang="pt-BR" dirty="0"/>
              <a:t>Outra maneira de entender é imaginando um botão com o contato normalmente fechado: enquanto esse botão estiver solto, o contato ficará fechado, porém, ao ser pressionado, o contato do botão abrirá.</a:t>
            </a:r>
          </a:p>
          <a:p>
            <a:r>
              <a:rPr lang="pt-BR" dirty="0"/>
              <a:t>Caso o botão NF esteja em um circuito elétrico, não ocorrerá passagem de corrente elétrica.</a:t>
            </a:r>
          </a:p>
          <a:p>
            <a:r>
              <a:rPr lang="pt-BR" dirty="0"/>
              <a:t>Se houver uma carga em série com esse botão e uma tensão de alimentação, a carga será desligada.</a:t>
            </a:r>
          </a:p>
        </p:txBody>
      </p:sp>
    </p:spTree>
    <p:extLst>
      <p:ext uri="{BB962C8B-B14F-4D97-AF65-F5344CB8AC3E}">
        <p14:creationId xmlns:p14="http://schemas.microsoft.com/office/powerpoint/2010/main" val="29723362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sz="2000" dirty="0"/>
              <a:t>A figura 5.10 mostra o circuito elétrico, e a figura 5.11, a representação gráfica deum contato NF em diagrama </a:t>
            </a:r>
            <a:r>
              <a:rPr lang="pt-BR" sz="2000" dirty="0" err="1"/>
              <a:t>Ladder</a:t>
            </a:r>
            <a:r>
              <a:rPr lang="pt-BR" sz="2000" dirty="0"/>
              <a:t>.</a:t>
            </a:r>
          </a:p>
          <a:p>
            <a:r>
              <a:rPr lang="pt-BR" sz="2000" dirty="0"/>
              <a:t>Na figura 5.11, em cima da instrução NF, aparece o endereço do operando relacionado a ela.</a:t>
            </a:r>
          </a:p>
          <a:p>
            <a:r>
              <a:rPr lang="pt-BR" sz="2000" dirty="0"/>
              <a:t>Note que, Na figura 5.11, o contato NF relacionado ao operando I0.1 (entrada) estará fechado se a entrada estiver desligada (nível lógico “0”) e aberto se a entrada estiver acionada (nível lógico “1”).</a:t>
            </a:r>
          </a:p>
        </p:txBody>
      </p:sp>
      <p:pic>
        <p:nvPicPr>
          <p:cNvPr id="2" name="Imagem 1">
            <a:extLst>
              <a:ext uri="{FF2B5EF4-FFF2-40B4-BE49-F238E27FC236}">
                <a16:creationId xmlns:a16="http://schemas.microsoft.com/office/drawing/2014/main" id="{5D203B28-F1B2-4451-BAC2-6DE7DCF07DB7}"/>
              </a:ext>
            </a:extLst>
          </p:cNvPr>
          <p:cNvPicPr>
            <a:picLocks noChangeAspect="1"/>
          </p:cNvPicPr>
          <p:nvPr/>
        </p:nvPicPr>
        <p:blipFill>
          <a:blip r:embed="rId2"/>
          <a:stretch>
            <a:fillRect/>
          </a:stretch>
        </p:blipFill>
        <p:spPr>
          <a:xfrm>
            <a:off x="810132" y="3028114"/>
            <a:ext cx="2740936" cy="2816722"/>
          </a:xfrm>
          <a:prstGeom prst="rect">
            <a:avLst/>
          </a:prstGeom>
        </p:spPr>
      </p:pic>
      <p:pic>
        <p:nvPicPr>
          <p:cNvPr id="4" name="Imagem 3">
            <a:extLst>
              <a:ext uri="{FF2B5EF4-FFF2-40B4-BE49-F238E27FC236}">
                <a16:creationId xmlns:a16="http://schemas.microsoft.com/office/drawing/2014/main" id="{3A2E7B2C-C6F9-4F91-81A4-C8E45B2D7DE2}"/>
              </a:ext>
            </a:extLst>
          </p:cNvPr>
          <p:cNvPicPr>
            <a:picLocks noChangeAspect="1"/>
          </p:cNvPicPr>
          <p:nvPr/>
        </p:nvPicPr>
        <p:blipFill>
          <a:blip r:embed="rId3"/>
          <a:stretch>
            <a:fillRect/>
          </a:stretch>
        </p:blipFill>
        <p:spPr>
          <a:xfrm>
            <a:off x="6941964" y="3321216"/>
            <a:ext cx="2330254" cy="1703496"/>
          </a:xfrm>
          <a:prstGeom prst="rect">
            <a:avLst/>
          </a:prstGeom>
        </p:spPr>
      </p:pic>
      <p:pic>
        <p:nvPicPr>
          <p:cNvPr id="5" name="Imagem 4">
            <a:extLst>
              <a:ext uri="{FF2B5EF4-FFF2-40B4-BE49-F238E27FC236}">
                <a16:creationId xmlns:a16="http://schemas.microsoft.com/office/drawing/2014/main" id="{F7A81D39-1B14-4931-B004-4CDA5AD85F7C}"/>
              </a:ext>
            </a:extLst>
          </p:cNvPr>
          <p:cNvPicPr>
            <a:picLocks noChangeAspect="1"/>
          </p:cNvPicPr>
          <p:nvPr/>
        </p:nvPicPr>
        <p:blipFill>
          <a:blip r:embed="rId4"/>
          <a:stretch>
            <a:fillRect/>
          </a:stretch>
        </p:blipFill>
        <p:spPr>
          <a:xfrm>
            <a:off x="3754291" y="3115506"/>
            <a:ext cx="2114801" cy="968222"/>
          </a:xfrm>
          <a:prstGeom prst="rect">
            <a:avLst/>
          </a:prstGeom>
        </p:spPr>
      </p:pic>
      <p:pic>
        <p:nvPicPr>
          <p:cNvPr id="6" name="Imagem 5">
            <a:extLst>
              <a:ext uri="{FF2B5EF4-FFF2-40B4-BE49-F238E27FC236}">
                <a16:creationId xmlns:a16="http://schemas.microsoft.com/office/drawing/2014/main" id="{1DD6EEBF-95D4-4C2B-92C0-636999BD7B90}"/>
              </a:ext>
            </a:extLst>
          </p:cNvPr>
          <p:cNvPicPr>
            <a:picLocks noChangeAspect="1"/>
          </p:cNvPicPr>
          <p:nvPr/>
        </p:nvPicPr>
        <p:blipFill>
          <a:blip r:embed="rId5"/>
          <a:stretch>
            <a:fillRect/>
          </a:stretch>
        </p:blipFill>
        <p:spPr>
          <a:xfrm>
            <a:off x="9717147" y="3168772"/>
            <a:ext cx="1811880" cy="1207920"/>
          </a:xfrm>
          <a:prstGeom prst="rect">
            <a:avLst/>
          </a:prstGeom>
        </p:spPr>
      </p:pic>
    </p:spTree>
    <p:extLst>
      <p:ext uri="{BB962C8B-B14F-4D97-AF65-F5344CB8AC3E}">
        <p14:creationId xmlns:p14="http://schemas.microsoft.com/office/powerpoint/2010/main" val="16184343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dirty="0"/>
              <a:t>5.4 Saída simples/saída complementar</a:t>
            </a:r>
          </a:p>
          <a:p>
            <a:pPr lvl="1"/>
            <a:r>
              <a:rPr lang="pt-BR" dirty="0"/>
              <a:t>A saída tem por base a ideia de continuidade lógica a ser garantida entre os extremos das linhas de programação.</a:t>
            </a:r>
          </a:p>
          <a:p>
            <a:pPr lvl="1"/>
            <a:r>
              <a:rPr lang="pt-BR" dirty="0"/>
              <a:t>Uma saída será verdadeira se todas as instruções declaradas na linha lógica forem verdadeiras.</a:t>
            </a:r>
          </a:p>
          <a:p>
            <a:r>
              <a:rPr lang="pt-BR" dirty="0"/>
              <a:t>5.4.1 Saída simples</a:t>
            </a:r>
          </a:p>
          <a:p>
            <a:pPr lvl="1"/>
            <a:r>
              <a:rPr lang="pt-BR" dirty="0"/>
              <a:t>Essa instrução, ao ser acionada, transfere para o endereço associado a ela o valor da tensão que estiver em sua entrada.</a:t>
            </a:r>
          </a:p>
          <a:p>
            <a:pPr lvl="1"/>
            <a:r>
              <a:rPr lang="pt-BR" dirty="0"/>
              <a:t>Por exemplo, em circuitos elétricos, utilizam-se diretamente relés ou contatores para acionar cargas como motores, resistências etc.</a:t>
            </a:r>
          </a:p>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p:txBody>
      </p:sp>
    </p:spTree>
    <p:extLst>
      <p:ext uri="{BB962C8B-B14F-4D97-AF65-F5344CB8AC3E}">
        <p14:creationId xmlns:p14="http://schemas.microsoft.com/office/powerpoint/2010/main" val="14038487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7C624E1-7AE7-4E5F-9BEB-3AAEB11678DC}"/>
              </a:ext>
            </a:extLst>
          </p:cNvPr>
          <p:cNvPicPr>
            <a:picLocks noGrp="1" noChangeAspect="1"/>
          </p:cNvPicPr>
          <p:nvPr>
            <p:ph idx="1"/>
          </p:nvPr>
        </p:nvPicPr>
        <p:blipFill>
          <a:blip r:embed="rId2"/>
          <a:stretch>
            <a:fillRect/>
          </a:stretch>
        </p:blipFill>
        <p:spPr>
          <a:xfrm>
            <a:off x="962025" y="598133"/>
            <a:ext cx="5528037" cy="2287110"/>
          </a:xfrm>
          <a:prstGeom prst="rect">
            <a:avLst/>
          </a:prstGeom>
        </p:spPr>
      </p:pic>
    </p:spTree>
    <p:extLst>
      <p:ext uri="{BB962C8B-B14F-4D97-AF65-F5344CB8AC3E}">
        <p14:creationId xmlns:p14="http://schemas.microsoft.com/office/powerpoint/2010/main" val="19220743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a:p>
            <a:endParaRPr lang="pt-BR" dirty="0"/>
          </a:p>
        </p:txBody>
      </p:sp>
      <p:pic>
        <p:nvPicPr>
          <p:cNvPr id="2" name="Imagem 1">
            <a:extLst>
              <a:ext uri="{FF2B5EF4-FFF2-40B4-BE49-F238E27FC236}">
                <a16:creationId xmlns:a16="http://schemas.microsoft.com/office/drawing/2014/main" id="{7AAB7908-C22D-4F38-AF6C-0D7DB878CE91}"/>
              </a:ext>
            </a:extLst>
          </p:cNvPr>
          <p:cNvPicPr>
            <a:picLocks noChangeAspect="1"/>
          </p:cNvPicPr>
          <p:nvPr/>
        </p:nvPicPr>
        <p:blipFill>
          <a:blip r:embed="rId2"/>
          <a:stretch>
            <a:fillRect/>
          </a:stretch>
        </p:blipFill>
        <p:spPr>
          <a:xfrm>
            <a:off x="741424" y="2775335"/>
            <a:ext cx="5801736" cy="2400347"/>
          </a:xfrm>
          <a:prstGeom prst="rect">
            <a:avLst/>
          </a:prstGeom>
        </p:spPr>
      </p:pic>
      <p:pic>
        <p:nvPicPr>
          <p:cNvPr id="4" name="Imagem 3">
            <a:extLst>
              <a:ext uri="{FF2B5EF4-FFF2-40B4-BE49-F238E27FC236}">
                <a16:creationId xmlns:a16="http://schemas.microsoft.com/office/drawing/2014/main" id="{15143A5F-A1FE-4808-8B32-828430DBD763}"/>
              </a:ext>
            </a:extLst>
          </p:cNvPr>
          <p:cNvPicPr>
            <a:picLocks noChangeAspect="1"/>
          </p:cNvPicPr>
          <p:nvPr/>
        </p:nvPicPr>
        <p:blipFill>
          <a:blip r:embed="rId3"/>
          <a:stretch>
            <a:fillRect/>
          </a:stretch>
        </p:blipFill>
        <p:spPr>
          <a:xfrm>
            <a:off x="8114190" y="3214179"/>
            <a:ext cx="2391987" cy="1402199"/>
          </a:xfrm>
          <a:prstGeom prst="rect">
            <a:avLst/>
          </a:prstGeom>
        </p:spPr>
      </p:pic>
      <p:pic>
        <p:nvPicPr>
          <p:cNvPr id="5" name="Imagem 4">
            <a:extLst>
              <a:ext uri="{FF2B5EF4-FFF2-40B4-BE49-F238E27FC236}">
                <a16:creationId xmlns:a16="http://schemas.microsoft.com/office/drawing/2014/main" id="{E9C0A89D-40F4-4600-89BD-BB0BC25D4A0E}"/>
              </a:ext>
            </a:extLst>
          </p:cNvPr>
          <p:cNvPicPr>
            <a:picLocks noChangeAspect="1"/>
          </p:cNvPicPr>
          <p:nvPr/>
        </p:nvPicPr>
        <p:blipFill>
          <a:blip r:embed="rId4"/>
          <a:stretch>
            <a:fillRect/>
          </a:stretch>
        </p:blipFill>
        <p:spPr>
          <a:xfrm>
            <a:off x="2379585" y="5467765"/>
            <a:ext cx="2085882" cy="1106150"/>
          </a:xfrm>
          <a:prstGeom prst="rect">
            <a:avLst/>
          </a:prstGeom>
        </p:spPr>
      </p:pic>
      <p:pic>
        <p:nvPicPr>
          <p:cNvPr id="6" name="Imagem 5">
            <a:extLst>
              <a:ext uri="{FF2B5EF4-FFF2-40B4-BE49-F238E27FC236}">
                <a16:creationId xmlns:a16="http://schemas.microsoft.com/office/drawing/2014/main" id="{DF6AFA99-792A-48F4-9274-5016D4B71C82}"/>
              </a:ext>
            </a:extLst>
          </p:cNvPr>
          <p:cNvPicPr>
            <a:picLocks noChangeAspect="1"/>
          </p:cNvPicPr>
          <p:nvPr/>
        </p:nvPicPr>
        <p:blipFill>
          <a:blip r:embed="rId5"/>
          <a:stretch>
            <a:fillRect/>
          </a:stretch>
        </p:blipFill>
        <p:spPr>
          <a:xfrm>
            <a:off x="8627101" y="5467765"/>
            <a:ext cx="1578166" cy="1026574"/>
          </a:xfrm>
          <a:prstGeom prst="rect">
            <a:avLst/>
          </a:prstGeom>
        </p:spPr>
      </p:pic>
    </p:spTree>
    <p:extLst>
      <p:ext uri="{BB962C8B-B14F-4D97-AF65-F5344CB8AC3E}">
        <p14:creationId xmlns:p14="http://schemas.microsoft.com/office/powerpoint/2010/main" val="13631216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5.4.2 Saída complementar</a:t>
            </a:r>
          </a:p>
          <a:p>
            <a:r>
              <a:rPr lang="pt-BR" sz="1800" dirty="0"/>
              <a:t>Essa instrução, ao ser acionada, transfere para o endereço associado a ela o valor de tensão oposto ao de sua entrada.</a:t>
            </a:r>
          </a:p>
          <a:p>
            <a:r>
              <a:rPr lang="pt-BR" sz="1800" dirty="0"/>
              <a:t>Na figura 5.14, quando acionamos o botão 1, energizamos a bobina do relé 1, o que, consequentemente, abre os contatos 21 e 22, desligando a carga.</a:t>
            </a:r>
          </a:p>
          <a:p>
            <a:r>
              <a:rPr lang="pt-BR" sz="1800" dirty="0"/>
              <a:t> Nesse caso, o relé 1 representa uma saída complementar que tem como operando o endereço de saída Q0.1.</a:t>
            </a:r>
          </a:p>
          <a:p>
            <a:r>
              <a:rPr lang="pt-BR" sz="1800" dirty="0"/>
              <a:t>A figura 5.15 mostra a representação gráfica de uma saída complementar. Note que, em cima da instrução bobina, aparece o endereço do operando relacionado a ela.</a:t>
            </a:r>
          </a:p>
        </p:txBody>
      </p:sp>
      <p:pic>
        <p:nvPicPr>
          <p:cNvPr id="2" name="Imagem 1">
            <a:extLst>
              <a:ext uri="{FF2B5EF4-FFF2-40B4-BE49-F238E27FC236}">
                <a16:creationId xmlns:a16="http://schemas.microsoft.com/office/drawing/2014/main" id="{8EBE4928-A698-4236-A8E1-2DA934327F69}"/>
              </a:ext>
            </a:extLst>
          </p:cNvPr>
          <p:cNvPicPr>
            <a:picLocks noChangeAspect="1"/>
          </p:cNvPicPr>
          <p:nvPr/>
        </p:nvPicPr>
        <p:blipFill>
          <a:blip r:embed="rId2"/>
          <a:stretch>
            <a:fillRect/>
          </a:stretch>
        </p:blipFill>
        <p:spPr>
          <a:xfrm>
            <a:off x="734072" y="3119391"/>
            <a:ext cx="5219700" cy="2057400"/>
          </a:xfrm>
          <a:prstGeom prst="rect">
            <a:avLst/>
          </a:prstGeom>
        </p:spPr>
      </p:pic>
      <p:pic>
        <p:nvPicPr>
          <p:cNvPr id="4" name="Imagem 3">
            <a:extLst>
              <a:ext uri="{FF2B5EF4-FFF2-40B4-BE49-F238E27FC236}">
                <a16:creationId xmlns:a16="http://schemas.microsoft.com/office/drawing/2014/main" id="{AF461547-5E90-41C6-B675-434EBC630CDA}"/>
              </a:ext>
            </a:extLst>
          </p:cNvPr>
          <p:cNvPicPr>
            <a:picLocks noChangeAspect="1"/>
          </p:cNvPicPr>
          <p:nvPr/>
        </p:nvPicPr>
        <p:blipFill>
          <a:blip r:embed="rId3"/>
          <a:stretch>
            <a:fillRect/>
          </a:stretch>
        </p:blipFill>
        <p:spPr>
          <a:xfrm>
            <a:off x="8021113" y="3429000"/>
            <a:ext cx="1923838" cy="1141891"/>
          </a:xfrm>
          <a:prstGeom prst="rect">
            <a:avLst/>
          </a:prstGeom>
        </p:spPr>
      </p:pic>
      <p:pic>
        <p:nvPicPr>
          <p:cNvPr id="5" name="Imagem 4">
            <a:extLst>
              <a:ext uri="{FF2B5EF4-FFF2-40B4-BE49-F238E27FC236}">
                <a16:creationId xmlns:a16="http://schemas.microsoft.com/office/drawing/2014/main" id="{91800F62-83DB-4697-B0FC-59FA5ECA320D}"/>
              </a:ext>
            </a:extLst>
          </p:cNvPr>
          <p:cNvPicPr>
            <a:picLocks noChangeAspect="1"/>
          </p:cNvPicPr>
          <p:nvPr/>
        </p:nvPicPr>
        <p:blipFill>
          <a:blip r:embed="rId4"/>
          <a:stretch>
            <a:fillRect/>
          </a:stretch>
        </p:blipFill>
        <p:spPr>
          <a:xfrm>
            <a:off x="2639580" y="5340612"/>
            <a:ext cx="1853174" cy="1060188"/>
          </a:xfrm>
          <a:prstGeom prst="rect">
            <a:avLst/>
          </a:prstGeom>
        </p:spPr>
      </p:pic>
      <p:pic>
        <p:nvPicPr>
          <p:cNvPr id="6" name="Imagem 5">
            <a:extLst>
              <a:ext uri="{FF2B5EF4-FFF2-40B4-BE49-F238E27FC236}">
                <a16:creationId xmlns:a16="http://schemas.microsoft.com/office/drawing/2014/main" id="{A9E74A95-816D-4AD3-BC2A-0C2AC7200E6B}"/>
              </a:ext>
            </a:extLst>
          </p:cNvPr>
          <p:cNvPicPr>
            <a:picLocks noChangeAspect="1"/>
          </p:cNvPicPr>
          <p:nvPr/>
        </p:nvPicPr>
        <p:blipFill>
          <a:blip r:embed="rId5"/>
          <a:stretch>
            <a:fillRect/>
          </a:stretch>
        </p:blipFill>
        <p:spPr>
          <a:xfrm>
            <a:off x="7978685" y="5176791"/>
            <a:ext cx="2040450" cy="1117591"/>
          </a:xfrm>
          <a:prstGeom prst="rect">
            <a:avLst/>
          </a:prstGeom>
        </p:spPr>
      </p:pic>
    </p:spTree>
    <p:extLst>
      <p:ext uri="{BB962C8B-B14F-4D97-AF65-F5344CB8AC3E}">
        <p14:creationId xmlns:p14="http://schemas.microsoft.com/office/powerpoint/2010/main" val="85125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Agora que já conhecemos algumas instruções e suas representações gráficas, vamos ver alguns exemplos de programas, inicialmente utilizando circuitos simples, para facilitar a compreensão.</a:t>
            </a:r>
          </a:p>
          <a:p>
            <a:r>
              <a:rPr lang="pt-BR" dirty="0"/>
              <a:t>Exemplos</a:t>
            </a:r>
          </a:p>
          <a:p>
            <a:r>
              <a:rPr lang="pt-BR" dirty="0"/>
              <a:t>1. Funcionamento da instrução NA e da saída simples.</a:t>
            </a:r>
          </a:p>
          <a:p>
            <a:r>
              <a:rPr lang="pt-BR" dirty="0"/>
              <a:t>Faça o diagrama </a:t>
            </a:r>
            <a:r>
              <a:rPr lang="pt-BR" dirty="0" err="1"/>
              <a:t>Ladder</a:t>
            </a:r>
            <a:r>
              <a:rPr lang="pt-BR" dirty="0"/>
              <a:t> para o circuito da figura 5.16.</a:t>
            </a:r>
          </a:p>
        </p:txBody>
      </p:sp>
      <p:pic>
        <p:nvPicPr>
          <p:cNvPr id="2" name="Imagem 1">
            <a:extLst>
              <a:ext uri="{FF2B5EF4-FFF2-40B4-BE49-F238E27FC236}">
                <a16:creationId xmlns:a16="http://schemas.microsoft.com/office/drawing/2014/main" id="{241F61D6-C623-4515-9E0B-0C581D2E40C0}"/>
              </a:ext>
            </a:extLst>
          </p:cNvPr>
          <p:cNvPicPr>
            <a:picLocks noChangeAspect="1"/>
          </p:cNvPicPr>
          <p:nvPr/>
        </p:nvPicPr>
        <p:blipFill>
          <a:blip r:embed="rId2"/>
          <a:stretch>
            <a:fillRect/>
          </a:stretch>
        </p:blipFill>
        <p:spPr>
          <a:xfrm>
            <a:off x="2100632" y="3591850"/>
            <a:ext cx="2418789" cy="2453844"/>
          </a:xfrm>
          <a:prstGeom prst="rect">
            <a:avLst/>
          </a:prstGeom>
        </p:spPr>
      </p:pic>
      <p:pic>
        <p:nvPicPr>
          <p:cNvPr id="4" name="Imagem 3">
            <a:extLst>
              <a:ext uri="{FF2B5EF4-FFF2-40B4-BE49-F238E27FC236}">
                <a16:creationId xmlns:a16="http://schemas.microsoft.com/office/drawing/2014/main" id="{5D4B8D0E-3949-4093-8916-A5F6F9D14D91}"/>
              </a:ext>
            </a:extLst>
          </p:cNvPr>
          <p:cNvPicPr>
            <a:picLocks noChangeAspect="1"/>
          </p:cNvPicPr>
          <p:nvPr/>
        </p:nvPicPr>
        <p:blipFill>
          <a:blip r:embed="rId3"/>
          <a:stretch>
            <a:fillRect/>
          </a:stretch>
        </p:blipFill>
        <p:spPr>
          <a:xfrm>
            <a:off x="5020639" y="3591850"/>
            <a:ext cx="2524125" cy="1228725"/>
          </a:xfrm>
          <a:prstGeom prst="rect">
            <a:avLst/>
          </a:prstGeom>
        </p:spPr>
      </p:pic>
    </p:spTree>
    <p:extLst>
      <p:ext uri="{BB962C8B-B14F-4D97-AF65-F5344CB8AC3E}">
        <p14:creationId xmlns:p14="http://schemas.microsoft.com/office/powerpoint/2010/main" val="1992199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Solução:</a:t>
            </a:r>
          </a:p>
          <a:p>
            <a:r>
              <a:rPr lang="pt-BR" sz="2000" dirty="0"/>
              <a:t>O programa começa com a identificação das entradas e das saídas. Faça uma tabela mostrando cada um desses endereços e relacione-os a uma simbologia que identifique a função das instruções (tabela 5.1). Em programas complexos, isso é essencial na resolução de problemas e em modificações técnicas. Se possível, adicione um comentário.</a:t>
            </a:r>
          </a:p>
          <a:p>
            <a:endParaRPr lang="pt-BR" sz="2000" dirty="0"/>
          </a:p>
          <a:p>
            <a:endParaRPr lang="pt-BR" sz="2000" dirty="0"/>
          </a:p>
        </p:txBody>
      </p:sp>
      <p:pic>
        <p:nvPicPr>
          <p:cNvPr id="2" name="Imagem 1">
            <a:extLst>
              <a:ext uri="{FF2B5EF4-FFF2-40B4-BE49-F238E27FC236}">
                <a16:creationId xmlns:a16="http://schemas.microsoft.com/office/drawing/2014/main" id="{0D3C3371-1A54-4503-84DB-4571C4C7A704}"/>
              </a:ext>
            </a:extLst>
          </p:cNvPr>
          <p:cNvPicPr>
            <a:picLocks noChangeAspect="1"/>
          </p:cNvPicPr>
          <p:nvPr/>
        </p:nvPicPr>
        <p:blipFill>
          <a:blip r:embed="rId2"/>
          <a:stretch>
            <a:fillRect/>
          </a:stretch>
        </p:blipFill>
        <p:spPr>
          <a:xfrm>
            <a:off x="1231360" y="1982050"/>
            <a:ext cx="9744075" cy="1733550"/>
          </a:xfrm>
          <a:prstGeom prst="rect">
            <a:avLst/>
          </a:prstGeom>
        </p:spPr>
      </p:pic>
      <p:sp>
        <p:nvSpPr>
          <p:cNvPr id="5" name="CaixaDeTexto 4">
            <a:extLst>
              <a:ext uri="{FF2B5EF4-FFF2-40B4-BE49-F238E27FC236}">
                <a16:creationId xmlns:a16="http://schemas.microsoft.com/office/drawing/2014/main" id="{6158B5A6-1E5A-4A26-B8AA-F6A95C523706}"/>
              </a:ext>
            </a:extLst>
          </p:cNvPr>
          <p:cNvSpPr txBox="1"/>
          <p:nvPr/>
        </p:nvSpPr>
        <p:spPr>
          <a:xfrm>
            <a:off x="337351" y="3720334"/>
            <a:ext cx="11034943" cy="707886"/>
          </a:xfrm>
          <a:prstGeom prst="rect">
            <a:avLst/>
          </a:prstGeom>
          <a:noFill/>
        </p:spPr>
        <p:txBody>
          <a:bodyPr wrap="square">
            <a:spAutoFit/>
          </a:bodyPr>
          <a:lstStyle/>
          <a:p>
            <a:r>
              <a:rPr lang="pt-BR" sz="2000" dirty="0"/>
              <a:t>O programa em </a:t>
            </a:r>
            <a:r>
              <a:rPr lang="pt-BR" sz="2000" dirty="0" err="1"/>
              <a:t>Ladder</a:t>
            </a:r>
            <a:r>
              <a:rPr lang="pt-BR" sz="2000" dirty="0"/>
              <a:t> para o circuito, apresentado na figura 5.17, mostra que a saída simples (Q0.0) será acionada somente quando a entrada (I0.0) for acionada, ou seja, quando estiver em nível lógico “1”.</a:t>
            </a:r>
          </a:p>
        </p:txBody>
      </p:sp>
      <p:pic>
        <p:nvPicPr>
          <p:cNvPr id="6" name="Imagem 5">
            <a:extLst>
              <a:ext uri="{FF2B5EF4-FFF2-40B4-BE49-F238E27FC236}">
                <a16:creationId xmlns:a16="http://schemas.microsoft.com/office/drawing/2014/main" id="{A33C413F-F09A-4E8A-AA1B-92EFA2F1DC48}"/>
              </a:ext>
            </a:extLst>
          </p:cNvPr>
          <p:cNvPicPr>
            <a:picLocks noChangeAspect="1"/>
          </p:cNvPicPr>
          <p:nvPr/>
        </p:nvPicPr>
        <p:blipFill>
          <a:blip r:embed="rId3"/>
          <a:stretch>
            <a:fillRect/>
          </a:stretch>
        </p:blipFill>
        <p:spPr>
          <a:xfrm>
            <a:off x="697960" y="4575365"/>
            <a:ext cx="10277475" cy="1676400"/>
          </a:xfrm>
          <a:prstGeom prst="rect">
            <a:avLst/>
          </a:prstGeom>
        </p:spPr>
      </p:pic>
    </p:spTree>
    <p:extLst>
      <p:ext uri="{BB962C8B-B14F-4D97-AF65-F5344CB8AC3E}">
        <p14:creationId xmlns:p14="http://schemas.microsoft.com/office/powerpoint/2010/main" val="10317787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 figura 5.18 ilustra o diagrama de estado da entrada (I0.0) e da saída (Q0.0) em função do tempo. Note que o estado da saída acompanha o estado da entrada.</a:t>
            </a:r>
          </a:p>
        </p:txBody>
      </p:sp>
      <p:pic>
        <p:nvPicPr>
          <p:cNvPr id="2" name="Imagem 1">
            <a:extLst>
              <a:ext uri="{FF2B5EF4-FFF2-40B4-BE49-F238E27FC236}">
                <a16:creationId xmlns:a16="http://schemas.microsoft.com/office/drawing/2014/main" id="{81982CF7-40FB-4AB8-A767-D775C80F59FD}"/>
              </a:ext>
            </a:extLst>
          </p:cNvPr>
          <p:cNvPicPr>
            <a:picLocks noChangeAspect="1"/>
          </p:cNvPicPr>
          <p:nvPr/>
        </p:nvPicPr>
        <p:blipFill>
          <a:blip r:embed="rId2"/>
          <a:stretch>
            <a:fillRect/>
          </a:stretch>
        </p:blipFill>
        <p:spPr>
          <a:xfrm>
            <a:off x="1028700" y="1866900"/>
            <a:ext cx="10134600" cy="3124200"/>
          </a:xfrm>
          <a:prstGeom prst="rect">
            <a:avLst/>
          </a:prstGeom>
        </p:spPr>
      </p:pic>
    </p:spTree>
    <p:extLst>
      <p:ext uri="{BB962C8B-B14F-4D97-AF65-F5344CB8AC3E}">
        <p14:creationId xmlns:p14="http://schemas.microsoft.com/office/powerpoint/2010/main" val="2031734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esquema de ligação no CLP genérico está representado na figura 5.19, que mostra somente as entradas e saídas digitais.</a:t>
            </a:r>
          </a:p>
        </p:txBody>
      </p:sp>
      <p:pic>
        <p:nvPicPr>
          <p:cNvPr id="4" name="Imagem 3">
            <a:extLst>
              <a:ext uri="{FF2B5EF4-FFF2-40B4-BE49-F238E27FC236}">
                <a16:creationId xmlns:a16="http://schemas.microsoft.com/office/drawing/2014/main" id="{09F56D71-162A-432C-9F7D-5BC043D419C3}"/>
              </a:ext>
            </a:extLst>
          </p:cNvPr>
          <p:cNvPicPr>
            <a:picLocks noChangeAspect="1"/>
          </p:cNvPicPr>
          <p:nvPr/>
        </p:nvPicPr>
        <p:blipFill>
          <a:blip r:embed="rId2"/>
          <a:stretch>
            <a:fillRect/>
          </a:stretch>
        </p:blipFill>
        <p:spPr>
          <a:xfrm>
            <a:off x="690886" y="1174858"/>
            <a:ext cx="10413183" cy="5066144"/>
          </a:xfrm>
          <a:prstGeom prst="rect">
            <a:avLst/>
          </a:prstGeom>
        </p:spPr>
      </p:pic>
    </p:spTree>
    <p:extLst>
      <p:ext uri="{BB962C8B-B14F-4D97-AF65-F5344CB8AC3E}">
        <p14:creationId xmlns:p14="http://schemas.microsoft.com/office/powerpoint/2010/main" val="345668348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586AF5896F8C146ACB101445715F69B" ma:contentTypeVersion="3" ma:contentTypeDescription="Crie um novo documento." ma:contentTypeScope="" ma:versionID="9102a6fbdcd4abe318456161bdc22a9c">
  <xsd:schema xmlns:xsd="http://www.w3.org/2001/XMLSchema" xmlns:xs="http://www.w3.org/2001/XMLSchema" xmlns:p="http://schemas.microsoft.com/office/2006/metadata/properties" xmlns:ns2="c27870e4-cbc2-40bd-9b0a-ed433016cf6b" targetNamespace="http://schemas.microsoft.com/office/2006/metadata/properties" ma:root="true" ma:fieldsID="de3abdd50bf5c10f163fecd0e39bf060" ns2:_="">
    <xsd:import namespace="c27870e4-cbc2-40bd-9b0a-ed433016cf6b"/>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870e4-cbc2-40bd-9b0a-ed433016c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6F990B-0A8B-4534-9B40-754A1833894D}"/>
</file>

<file path=customXml/itemProps2.xml><?xml version="1.0" encoding="utf-8"?>
<ds:datastoreItem xmlns:ds="http://schemas.openxmlformats.org/officeDocument/2006/customXml" ds:itemID="{3F5F4966-C945-4BD7-8F93-E486FD0C2CA2}"/>
</file>

<file path=customXml/itemProps3.xml><?xml version="1.0" encoding="utf-8"?>
<ds:datastoreItem xmlns:ds="http://schemas.openxmlformats.org/officeDocument/2006/customXml" ds:itemID="{D3687E28-9530-4C27-88C4-83EEE74A3CA4}"/>
</file>

<file path=docProps/app.xml><?xml version="1.0" encoding="utf-8"?>
<Properties xmlns="http://schemas.openxmlformats.org/officeDocument/2006/extended-properties" xmlns:vt="http://schemas.openxmlformats.org/officeDocument/2006/docPropsVTypes">
  <TotalTime>1220</TotalTime>
  <Words>9350</Words>
  <Application>Microsoft Office PowerPoint</Application>
  <PresentationFormat>Widescreen</PresentationFormat>
  <Paragraphs>530</Paragraphs>
  <Slides>164</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164</vt:i4>
      </vt:variant>
    </vt:vector>
  </HeadingPairs>
  <TitlesOfParts>
    <vt:vector size="169" baseType="lpstr">
      <vt:lpstr>AGaramondPro-Regular</vt:lpstr>
      <vt:lpstr>Arial</vt:lpstr>
      <vt:lpstr>Calibri</vt:lpstr>
      <vt:lpstr>Calibri Light</vt:lpstr>
      <vt:lpstr>Tema do Office</vt:lpstr>
      <vt:lpstr>Automação Industrial 2020</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William Santos</dc:creator>
  <cp:lastModifiedBy>William Santos</cp:lastModifiedBy>
  <cp:revision>249</cp:revision>
  <dcterms:created xsi:type="dcterms:W3CDTF">2020-06-25T20:42:29Z</dcterms:created>
  <dcterms:modified xsi:type="dcterms:W3CDTF">2020-07-11T16:09:26Z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0x0101007586AF5896F8C146ACB101445715F69B</vt:lpwstr>
  </property>
</Properties>
</file>